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1.xml" ContentType="application/vnd.openxmlformats-officedocument.themeOverride+xml"/>
  <Override PartName="/ppt/notesSlides/notesSlide4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53"/>
  </p:notesMasterIdLst>
  <p:handoutMasterIdLst>
    <p:handoutMasterId r:id="rId54"/>
  </p:handoutMasterIdLst>
  <p:sldIdLst>
    <p:sldId id="306" r:id="rId5"/>
    <p:sldId id="320" r:id="rId6"/>
    <p:sldId id="311" r:id="rId7"/>
    <p:sldId id="312" r:id="rId8"/>
    <p:sldId id="313" r:id="rId9"/>
    <p:sldId id="314" r:id="rId10"/>
    <p:sldId id="315" r:id="rId11"/>
    <p:sldId id="316" r:id="rId12"/>
    <p:sldId id="317" r:id="rId13"/>
    <p:sldId id="318" r:id="rId14"/>
    <p:sldId id="319" r:id="rId15"/>
    <p:sldId id="321" r:id="rId16"/>
    <p:sldId id="324" r:id="rId17"/>
    <p:sldId id="322" r:id="rId18"/>
    <p:sldId id="323" r:id="rId19"/>
    <p:sldId id="325" r:id="rId20"/>
    <p:sldId id="326" r:id="rId21"/>
    <p:sldId id="327" r:id="rId22"/>
    <p:sldId id="340" r:id="rId23"/>
    <p:sldId id="328" r:id="rId24"/>
    <p:sldId id="329" r:id="rId25"/>
    <p:sldId id="330" r:id="rId26"/>
    <p:sldId id="331" r:id="rId27"/>
    <p:sldId id="332" r:id="rId28"/>
    <p:sldId id="333" r:id="rId29"/>
    <p:sldId id="334" r:id="rId30"/>
    <p:sldId id="335" r:id="rId31"/>
    <p:sldId id="336" r:id="rId32"/>
    <p:sldId id="337" r:id="rId33"/>
    <p:sldId id="338" r:id="rId34"/>
    <p:sldId id="339" r:id="rId35"/>
    <p:sldId id="341" r:id="rId36"/>
    <p:sldId id="342" r:id="rId37"/>
    <p:sldId id="343" r:id="rId38"/>
    <p:sldId id="344" r:id="rId39"/>
    <p:sldId id="345" r:id="rId40"/>
    <p:sldId id="348" r:id="rId41"/>
    <p:sldId id="349" r:id="rId42"/>
    <p:sldId id="350" r:id="rId43"/>
    <p:sldId id="351" r:id="rId44"/>
    <p:sldId id="352" r:id="rId45"/>
    <p:sldId id="353" r:id="rId46"/>
    <p:sldId id="354" r:id="rId47"/>
    <p:sldId id="355" r:id="rId48"/>
    <p:sldId id="356" r:id="rId49"/>
    <p:sldId id="357" r:id="rId50"/>
    <p:sldId id="358" r:id="rId51"/>
    <p:sldId id="359" r:id="rId52"/>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67" autoAdjust="0"/>
  </p:normalViewPr>
  <p:slideViewPr>
    <p:cSldViewPr snapToGrid="0">
      <p:cViewPr varScale="1">
        <p:scale>
          <a:sx n="79" d="100"/>
          <a:sy n="79" d="100"/>
        </p:scale>
        <p:origin x="773" y="7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3D540216-9055-4C93-87A4-D0531F063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98AA5119-4B0E-448B-AC3C-D056BBBC97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36ADF-3EC2-4D6F-9F7F-1F88E3288139}" type="datetime1">
              <a:rPr lang="tr-TR" smtClean="0"/>
              <a:t>24.10.2023</a:t>
            </a:fld>
            <a:endParaRPr lang="tr-TR"/>
          </a:p>
        </p:txBody>
      </p:sp>
      <p:sp>
        <p:nvSpPr>
          <p:cNvPr id="4" name="Alt Bilgi Yer Tutucusu 3">
            <a:extLst>
              <a:ext uri="{FF2B5EF4-FFF2-40B4-BE49-F238E27FC236}">
                <a16:creationId xmlns:a16="http://schemas.microsoft.com/office/drawing/2014/main" id="{3487CF48-2790-4843-BDF8-2D1DCCB4B3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A8CE5D44-D9F9-426F-84AB-A62A927CA2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890FA1-7FBD-4C37-BCAF-01F3D049D1A2}" type="slidenum">
              <a:rPr lang="tr-TR" smtClean="0"/>
              <a:t>‹#›</a:t>
            </a:fld>
            <a:endParaRPr lang="tr-TR"/>
          </a:p>
        </p:txBody>
      </p:sp>
    </p:spTree>
    <p:extLst>
      <p:ext uri="{BB962C8B-B14F-4D97-AF65-F5344CB8AC3E}">
        <p14:creationId xmlns:p14="http://schemas.microsoft.com/office/powerpoint/2010/main" val="8356621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A214D3A-912A-4866-90B4-0232CEDB2416}" type="datetime1">
              <a:rPr lang="tr-TR" noProof="0" smtClean="0"/>
              <a:t>19.10.2023</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tr-TR" noProof="0" smtClean="0"/>
              <a:t>‹#›</a:t>
            </a:fld>
            <a:endParaRPr lang="tr-TR"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a:t>
            </a:fld>
            <a:endParaRPr lang="tr-TR"/>
          </a:p>
        </p:txBody>
      </p:sp>
    </p:spTree>
    <p:extLst>
      <p:ext uri="{BB962C8B-B14F-4D97-AF65-F5344CB8AC3E}">
        <p14:creationId xmlns:p14="http://schemas.microsoft.com/office/powerpoint/2010/main" val="44326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10</a:t>
            </a:fld>
            <a:endParaRPr lang="tr-TR"/>
          </a:p>
        </p:txBody>
      </p:sp>
    </p:spTree>
    <p:extLst>
      <p:ext uri="{BB962C8B-B14F-4D97-AF65-F5344CB8AC3E}">
        <p14:creationId xmlns:p14="http://schemas.microsoft.com/office/powerpoint/2010/main" val="3522724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11</a:t>
            </a:fld>
            <a:endParaRPr lang="tr-TR"/>
          </a:p>
        </p:txBody>
      </p:sp>
    </p:spTree>
    <p:extLst>
      <p:ext uri="{BB962C8B-B14F-4D97-AF65-F5344CB8AC3E}">
        <p14:creationId xmlns:p14="http://schemas.microsoft.com/office/powerpoint/2010/main" val="916364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12</a:t>
            </a:fld>
            <a:endParaRPr lang="tr-TR"/>
          </a:p>
        </p:txBody>
      </p:sp>
    </p:spTree>
    <p:extLst>
      <p:ext uri="{BB962C8B-B14F-4D97-AF65-F5344CB8AC3E}">
        <p14:creationId xmlns:p14="http://schemas.microsoft.com/office/powerpoint/2010/main" val="1017633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13</a:t>
            </a:fld>
            <a:endParaRPr lang="tr-TR"/>
          </a:p>
        </p:txBody>
      </p:sp>
    </p:spTree>
    <p:extLst>
      <p:ext uri="{BB962C8B-B14F-4D97-AF65-F5344CB8AC3E}">
        <p14:creationId xmlns:p14="http://schemas.microsoft.com/office/powerpoint/2010/main" val="211669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14</a:t>
            </a:fld>
            <a:endParaRPr lang="tr-TR"/>
          </a:p>
        </p:txBody>
      </p:sp>
    </p:spTree>
    <p:extLst>
      <p:ext uri="{BB962C8B-B14F-4D97-AF65-F5344CB8AC3E}">
        <p14:creationId xmlns:p14="http://schemas.microsoft.com/office/powerpoint/2010/main" val="2732610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15</a:t>
            </a:fld>
            <a:endParaRPr lang="tr-TR"/>
          </a:p>
        </p:txBody>
      </p:sp>
    </p:spTree>
    <p:extLst>
      <p:ext uri="{BB962C8B-B14F-4D97-AF65-F5344CB8AC3E}">
        <p14:creationId xmlns:p14="http://schemas.microsoft.com/office/powerpoint/2010/main" val="2179561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16</a:t>
            </a:fld>
            <a:endParaRPr lang="tr-TR"/>
          </a:p>
        </p:txBody>
      </p:sp>
    </p:spTree>
    <p:extLst>
      <p:ext uri="{BB962C8B-B14F-4D97-AF65-F5344CB8AC3E}">
        <p14:creationId xmlns:p14="http://schemas.microsoft.com/office/powerpoint/2010/main" val="1996887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17</a:t>
            </a:fld>
            <a:endParaRPr lang="tr-TR"/>
          </a:p>
        </p:txBody>
      </p:sp>
    </p:spTree>
    <p:extLst>
      <p:ext uri="{BB962C8B-B14F-4D97-AF65-F5344CB8AC3E}">
        <p14:creationId xmlns:p14="http://schemas.microsoft.com/office/powerpoint/2010/main" val="3557610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18</a:t>
            </a:fld>
            <a:endParaRPr lang="tr-TR"/>
          </a:p>
        </p:txBody>
      </p:sp>
    </p:spTree>
    <p:extLst>
      <p:ext uri="{BB962C8B-B14F-4D97-AF65-F5344CB8AC3E}">
        <p14:creationId xmlns:p14="http://schemas.microsoft.com/office/powerpoint/2010/main" val="2255333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19</a:t>
            </a:fld>
            <a:endParaRPr lang="tr-TR"/>
          </a:p>
        </p:txBody>
      </p:sp>
    </p:spTree>
    <p:extLst>
      <p:ext uri="{BB962C8B-B14F-4D97-AF65-F5344CB8AC3E}">
        <p14:creationId xmlns:p14="http://schemas.microsoft.com/office/powerpoint/2010/main" val="2224643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a:t>
            </a:fld>
            <a:endParaRPr lang="tr-TR"/>
          </a:p>
        </p:txBody>
      </p:sp>
    </p:spTree>
    <p:extLst>
      <p:ext uri="{BB962C8B-B14F-4D97-AF65-F5344CB8AC3E}">
        <p14:creationId xmlns:p14="http://schemas.microsoft.com/office/powerpoint/2010/main" val="3826489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20</a:t>
            </a:fld>
            <a:endParaRPr lang="tr-TR"/>
          </a:p>
        </p:txBody>
      </p:sp>
    </p:spTree>
    <p:extLst>
      <p:ext uri="{BB962C8B-B14F-4D97-AF65-F5344CB8AC3E}">
        <p14:creationId xmlns:p14="http://schemas.microsoft.com/office/powerpoint/2010/main" val="1743230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21</a:t>
            </a:fld>
            <a:endParaRPr lang="tr-TR"/>
          </a:p>
        </p:txBody>
      </p:sp>
    </p:spTree>
    <p:extLst>
      <p:ext uri="{BB962C8B-B14F-4D97-AF65-F5344CB8AC3E}">
        <p14:creationId xmlns:p14="http://schemas.microsoft.com/office/powerpoint/2010/main" val="3275214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22</a:t>
            </a:fld>
            <a:endParaRPr lang="tr-TR"/>
          </a:p>
        </p:txBody>
      </p:sp>
    </p:spTree>
    <p:extLst>
      <p:ext uri="{BB962C8B-B14F-4D97-AF65-F5344CB8AC3E}">
        <p14:creationId xmlns:p14="http://schemas.microsoft.com/office/powerpoint/2010/main" val="3967009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23</a:t>
            </a:fld>
            <a:endParaRPr lang="tr-TR"/>
          </a:p>
        </p:txBody>
      </p:sp>
    </p:spTree>
    <p:extLst>
      <p:ext uri="{BB962C8B-B14F-4D97-AF65-F5344CB8AC3E}">
        <p14:creationId xmlns:p14="http://schemas.microsoft.com/office/powerpoint/2010/main" val="942325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24</a:t>
            </a:fld>
            <a:endParaRPr lang="tr-TR"/>
          </a:p>
        </p:txBody>
      </p:sp>
    </p:spTree>
    <p:extLst>
      <p:ext uri="{BB962C8B-B14F-4D97-AF65-F5344CB8AC3E}">
        <p14:creationId xmlns:p14="http://schemas.microsoft.com/office/powerpoint/2010/main" val="3908635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25</a:t>
            </a:fld>
            <a:endParaRPr lang="tr-TR"/>
          </a:p>
        </p:txBody>
      </p:sp>
    </p:spTree>
    <p:extLst>
      <p:ext uri="{BB962C8B-B14F-4D97-AF65-F5344CB8AC3E}">
        <p14:creationId xmlns:p14="http://schemas.microsoft.com/office/powerpoint/2010/main" val="3130697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26</a:t>
            </a:fld>
            <a:endParaRPr lang="tr-TR"/>
          </a:p>
        </p:txBody>
      </p:sp>
    </p:spTree>
    <p:extLst>
      <p:ext uri="{BB962C8B-B14F-4D97-AF65-F5344CB8AC3E}">
        <p14:creationId xmlns:p14="http://schemas.microsoft.com/office/powerpoint/2010/main" val="2653181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27</a:t>
            </a:fld>
            <a:endParaRPr lang="tr-TR"/>
          </a:p>
        </p:txBody>
      </p:sp>
    </p:spTree>
    <p:extLst>
      <p:ext uri="{BB962C8B-B14F-4D97-AF65-F5344CB8AC3E}">
        <p14:creationId xmlns:p14="http://schemas.microsoft.com/office/powerpoint/2010/main" val="515934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28</a:t>
            </a:fld>
            <a:endParaRPr lang="tr-TR"/>
          </a:p>
        </p:txBody>
      </p:sp>
    </p:spTree>
    <p:extLst>
      <p:ext uri="{BB962C8B-B14F-4D97-AF65-F5344CB8AC3E}">
        <p14:creationId xmlns:p14="http://schemas.microsoft.com/office/powerpoint/2010/main" val="2884893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29</a:t>
            </a:fld>
            <a:endParaRPr lang="tr-TR"/>
          </a:p>
        </p:txBody>
      </p:sp>
    </p:spTree>
    <p:extLst>
      <p:ext uri="{BB962C8B-B14F-4D97-AF65-F5344CB8AC3E}">
        <p14:creationId xmlns:p14="http://schemas.microsoft.com/office/powerpoint/2010/main" val="814768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a:t>
            </a:fld>
            <a:endParaRPr lang="tr-TR"/>
          </a:p>
        </p:txBody>
      </p:sp>
    </p:spTree>
    <p:extLst>
      <p:ext uri="{BB962C8B-B14F-4D97-AF65-F5344CB8AC3E}">
        <p14:creationId xmlns:p14="http://schemas.microsoft.com/office/powerpoint/2010/main" val="2299474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30</a:t>
            </a:fld>
            <a:endParaRPr lang="tr-TR"/>
          </a:p>
        </p:txBody>
      </p:sp>
    </p:spTree>
    <p:extLst>
      <p:ext uri="{BB962C8B-B14F-4D97-AF65-F5344CB8AC3E}">
        <p14:creationId xmlns:p14="http://schemas.microsoft.com/office/powerpoint/2010/main" val="392162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31</a:t>
            </a:fld>
            <a:endParaRPr lang="tr-TR"/>
          </a:p>
        </p:txBody>
      </p:sp>
    </p:spTree>
    <p:extLst>
      <p:ext uri="{BB962C8B-B14F-4D97-AF65-F5344CB8AC3E}">
        <p14:creationId xmlns:p14="http://schemas.microsoft.com/office/powerpoint/2010/main" val="2131560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32</a:t>
            </a:fld>
            <a:endParaRPr lang="tr-TR"/>
          </a:p>
        </p:txBody>
      </p:sp>
    </p:spTree>
    <p:extLst>
      <p:ext uri="{BB962C8B-B14F-4D97-AF65-F5344CB8AC3E}">
        <p14:creationId xmlns:p14="http://schemas.microsoft.com/office/powerpoint/2010/main" val="1027103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33</a:t>
            </a:fld>
            <a:endParaRPr lang="tr-TR"/>
          </a:p>
        </p:txBody>
      </p:sp>
    </p:spTree>
    <p:extLst>
      <p:ext uri="{BB962C8B-B14F-4D97-AF65-F5344CB8AC3E}">
        <p14:creationId xmlns:p14="http://schemas.microsoft.com/office/powerpoint/2010/main" val="1839447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34</a:t>
            </a:fld>
            <a:endParaRPr lang="tr-TR"/>
          </a:p>
        </p:txBody>
      </p:sp>
    </p:spTree>
    <p:extLst>
      <p:ext uri="{BB962C8B-B14F-4D97-AF65-F5344CB8AC3E}">
        <p14:creationId xmlns:p14="http://schemas.microsoft.com/office/powerpoint/2010/main" val="1964241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35</a:t>
            </a:fld>
            <a:endParaRPr lang="tr-TR"/>
          </a:p>
        </p:txBody>
      </p:sp>
    </p:spTree>
    <p:extLst>
      <p:ext uri="{BB962C8B-B14F-4D97-AF65-F5344CB8AC3E}">
        <p14:creationId xmlns:p14="http://schemas.microsoft.com/office/powerpoint/2010/main" val="19621994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36</a:t>
            </a:fld>
            <a:endParaRPr lang="tr-TR"/>
          </a:p>
        </p:txBody>
      </p:sp>
    </p:spTree>
    <p:extLst>
      <p:ext uri="{BB962C8B-B14F-4D97-AF65-F5344CB8AC3E}">
        <p14:creationId xmlns:p14="http://schemas.microsoft.com/office/powerpoint/2010/main" val="17274214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37</a:t>
            </a:fld>
            <a:endParaRPr lang="tr-TR"/>
          </a:p>
        </p:txBody>
      </p:sp>
    </p:spTree>
    <p:extLst>
      <p:ext uri="{BB962C8B-B14F-4D97-AF65-F5344CB8AC3E}">
        <p14:creationId xmlns:p14="http://schemas.microsoft.com/office/powerpoint/2010/main" val="5052235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38</a:t>
            </a:fld>
            <a:endParaRPr lang="tr-TR"/>
          </a:p>
        </p:txBody>
      </p:sp>
    </p:spTree>
    <p:extLst>
      <p:ext uri="{BB962C8B-B14F-4D97-AF65-F5344CB8AC3E}">
        <p14:creationId xmlns:p14="http://schemas.microsoft.com/office/powerpoint/2010/main" val="116069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39</a:t>
            </a:fld>
            <a:endParaRPr lang="tr-TR"/>
          </a:p>
        </p:txBody>
      </p:sp>
    </p:spTree>
    <p:extLst>
      <p:ext uri="{BB962C8B-B14F-4D97-AF65-F5344CB8AC3E}">
        <p14:creationId xmlns:p14="http://schemas.microsoft.com/office/powerpoint/2010/main" val="2250316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a:t>
            </a:fld>
            <a:endParaRPr lang="tr-TR"/>
          </a:p>
        </p:txBody>
      </p:sp>
    </p:spTree>
    <p:extLst>
      <p:ext uri="{BB962C8B-B14F-4D97-AF65-F5344CB8AC3E}">
        <p14:creationId xmlns:p14="http://schemas.microsoft.com/office/powerpoint/2010/main" val="10521590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40</a:t>
            </a:fld>
            <a:endParaRPr lang="tr-TR"/>
          </a:p>
        </p:txBody>
      </p:sp>
    </p:spTree>
    <p:extLst>
      <p:ext uri="{BB962C8B-B14F-4D97-AF65-F5344CB8AC3E}">
        <p14:creationId xmlns:p14="http://schemas.microsoft.com/office/powerpoint/2010/main" val="30561453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41</a:t>
            </a:fld>
            <a:endParaRPr lang="tr-TR"/>
          </a:p>
        </p:txBody>
      </p:sp>
    </p:spTree>
    <p:extLst>
      <p:ext uri="{BB962C8B-B14F-4D97-AF65-F5344CB8AC3E}">
        <p14:creationId xmlns:p14="http://schemas.microsoft.com/office/powerpoint/2010/main" val="31699037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42</a:t>
            </a:fld>
            <a:endParaRPr lang="tr-TR"/>
          </a:p>
        </p:txBody>
      </p:sp>
    </p:spTree>
    <p:extLst>
      <p:ext uri="{BB962C8B-B14F-4D97-AF65-F5344CB8AC3E}">
        <p14:creationId xmlns:p14="http://schemas.microsoft.com/office/powerpoint/2010/main" val="2550920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43</a:t>
            </a:fld>
            <a:endParaRPr lang="tr-TR"/>
          </a:p>
        </p:txBody>
      </p:sp>
    </p:spTree>
    <p:extLst>
      <p:ext uri="{BB962C8B-B14F-4D97-AF65-F5344CB8AC3E}">
        <p14:creationId xmlns:p14="http://schemas.microsoft.com/office/powerpoint/2010/main" val="42479422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44</a:t>
            </a:fld>
            <a:endParaRPr lang="tr-TR"/>
          </a:p>
        </p:txBody>
      </p:sp>
    </p:spTree>
    <p:extLst>
      <p:ext uri="{BB962C8B-B14F-4D97-AF65-F5344CB8AC3E}">
        <p14:creationId xmlns:p14="http://schemas.microsoft.com/office/powerpoint/2010/main" val="24525507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45</a:t>
            </a:fld>
            <a:endParaRPr lang="tr-TR"/>
          </a:p>
        </p:txBody>
      </p:sp>
    </p:spTree>
    <p:extLst>
      <p:ext uri="{BB962C8B-B14F-4D97-AF65-F5344CB8AC3E}">
        <p14:creationId xmlns:p14="http://schemas.microsoft.com/office/powerpoint/2010/main" val="1198562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46</a:t>
            </a:fld>
            <a:endParaRPr lang="tr-TR"/>
          </a:p>
        </p:txBody>
      </p:sp>
    </p:spTree>
    <p:extLst>
      <p:ext uri="{BB962C8B-B14F-4D97-AF65-F5344CB8AC3E}">
        <p14:creationId xmlns:p14="http://schemas.microsoft.com/office/powerpoint/2010/main" val="3959349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47</a:t>
            </a:fld>
            <a:endParaRPr lang="tr-TR"/>
          </a:p>
        </p:txBody>
      </p:sp>
    </p:spTree>
    <p:extLst>
      <p:ext uri="{BB962C8B-B14F-4D97-AF65-F5344CB8AC3E}">
        <p14:creationId xmlns:p14="http://schemas.microsoft.com/office/powerpoint/2010/main" val="16322951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48</a:t>
            </a:fld>
            <a:endParaRPr lang="tr-TR"/>
          </a:p>
        </p:txBody>
      </p:sp>
    </p:spTree>
    <p:extLst>
      <p:ext uri="{BB962C8B-B14F-4D97-AF65-F5344CB8AC3E}">
        <p14:creationId xmlns:p14="http://schemas.microsoft.com/office/powerpoint/2010/main" val="486866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a:t>
            </a:fld>
            <a:endParaRPr lang="tr-TR"/>
          </a:p>
        </p:txBody>
      </p:sp>
    </p:spTree>
    <p:extLst>
      <p:ext uri="{BB962C8B-B14F-4D97-AF65-F5344CB8AC3E}">
        <p14:creationId xmlns:p14="http://schemas.microsoft.com/office/powerpoint/2010/main" val="3091922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a:t>
            </a:fld>
            <a:endParaRPr lang="tr-TR"/>
          </a:p>
        </p:txBody>
      </p:sp>
    </p:spTree>
    <p:extLst>
      <p:ext uri="{BB962C8B-B14F-4D97-AF65-F5344CB8AC3E}">
        <p14:creationId xmlns:p14="http://schemas.microsoft.com/office/powerpoint/2010/main" val="3903889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a:t>
            </a:fld>
            <a:endParaRPr lang="tr-TR"/>
          </a:p>
        </p:txBody>
      </p:sp>
    </p:spTree>
    <p:extLst>
      <p:ext uri="{BB962C8B-B14F-4D97-AF65-F5344CB8AC3E}">
        <p14:creationId xmlns:p14="http://schemas.microsoft.com/office/powerpoint/2010/main" val="1658811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8</a:t>
            </a:fld>
            <a:endParaRPr lang="tr-TR"/>
          </a:p>
        </p:txBody>
      </p:sp>
    </p:spTree>
    <p:extLst>
      <p:ext uri="{BB962C8B-B14F-4D97-AF65-F5344CB8AC3E}">
        <p14:creationId xmlns:p14="http://schemas.microsoft.com/office/powerpoint/2010/main" val="1144516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9</a:t>
            </a:fld>
            <a:endParaRPr lang="tr-TR"/>
          </a:p>
        </p:txBody>
      </p:sp>
    </p:spTree>
    <p:extLst>
      <p:ext uri="{BB962C8B-B14F-4D97-AF65-F5344CB8AC3E}">
        <p14:creationId xmlns:p14="http://schemas.microsoft.com/office/powerpoint/2010/main" val="1454810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11" name="Düz Bağlayıcı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5" name="Metin Yer Tutucusu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17" name="İçerik Yer Tutucusu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tr-TR" noProof="0"/>
              <a:t>Başlık</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tr-TR" noProof="0"/>
              <a:t>Resim eklemek için simgeye tıklayın</a:t>
            </a:r>
          </a:p>
        </p:txBody>
      </p:sp>
      <p:sp>
        <p:nvSpPr>
          <p:cNvPr id="10" name="Resim Yer Tutucusu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
        <p:nvSpPr>
          <p:cNvPr id="11" name="Resim Yer Tutucusu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Resim Yer Tutucusu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2" name="Resim Yer Tutucusu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1" name="Resim Yer Tutucusu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0" name="Resim Yer Tutucusu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8" name="Grafik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0" name="Grafik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12" name="Grafik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6" name="Düz Bağlayıcı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tr-TR" noProof="0"/>
              <a:t>03.09.20XX</a:t>
            </a:r>
          </a:p>
        </p:txBody>
      </p:sp>
      <p:sp>
        <p:nvSpPr>
          <p:cNvPr id="3" name="Alt Bilgi Yer Tutucusu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tr-TR" noProof="0"/>
              <a:t>Sunu Başlığı</a:t>
            </a:r>
          </a:p>
        </p:txBody>
      </p:sp>
      <p:sp>
        <p:nvSpPr>
          <p:cNvPr id="4" name="Slayt Numarası Yer Tutucusu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5" name="Düz Bağlayıcı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Resim Yer Tutucusu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p>
        </p:txBody>
      </p:sp>
      <p:sp>
        <p:nvSpPr>
          <p:cNvPr id="4" name="Metin Yer Tutucusu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aşlık 2 Slayt">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9" name="Düz Bağlayıcı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fik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21" name="Grafik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tr-TR" noProof="0"/>
          </a:p>
        </p:txBody>
      </p:sp>
      <p:sp>
        <p:nvSpPr>
          <p:cNvPr id="23" name="Grafik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Resim Yer Tutucusu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tr-TR" noProof="0"/>
              <a:t>Başlık</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
        <p:nvSpPr>
          <p:cNvPr id="11" name="Grafik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13" name="Grafik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7" name="Grafik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şlık ve İçerik">
    <p:spTree>
      <p:nvGrpSpPr>
        <p:cNvPr id="1" name=""/>
        <p:cNvGrpSpPr/>
        <p:nvPr/>
      </p:nvGrpSpPr>
      <p:grpSpPr>
        <a:xfrm>
          <a:off x="0" y="0"/>
          <a:ext cx="0" cy="0"/>
          <a:chOff x="0" y="0"/>
          <a:chExt cx="0" cy="0"/>
        </a:xfrm>
      </p:grpSpPr>
      <p:sp>
        <p:nvSpPr>
          <p:cNvPr id="15" name="Resim Yer Tutucusu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tr-TR" noProof="0"/>
              <a:t>Esas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9" name="Düz Bağlayıcı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ölüm Üst Bilgisi">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4" name="Grafik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5" name="Grafik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6" name="Grafik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7" name="Grafik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tr-TR" noProof="0"/>
          </a:p>
        </p:txBody>
      </p:sp>
      <p:sp>
        <p:nvSpPr>
          <p:cNvPr id="13" name="Grafik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7" name="Düz Bağlayıcı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Başlık ve İçerik">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tr-TR" noProof="0"/>
              <a:t>Başlık</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9" name="Grafik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8" name="Düz Bağlayıcı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fik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2" name="Grafik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4" name="Grafik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tr-TR" noProof="0" smtClean="0"/>
              <a:t>‹#›</a:t>
            </a:fld>
            <a:endParaRPr lang="tr-TR"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colab.research.google.com/drive/1YnqYzJhSlRNiCtPwpz93FK2kwAlVNYJk#hyperparameters"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pypi.org/project/labelImg/#files"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drive.google.com/drive/folders/1adt0DXEpvsirLf5_KGdlwQGG7OE6Etq2?usp=share_link"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mediapipe-studio.webapps.google.com/hom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A9968B-2619-4F71-AB00-4C493E120805}"/>
              </a:ext>
            </a:extLst>
          </p:cNvPr>
          <p:cNvSpPr>
            <a:spLocks noGrp="1"/>
          </p:cNvSpPr>
          <p:nvPr>
            <p:ph type="ctrTitle"/>
          </p:nvPr>
        </p:nvSpPr>
        <p:spPr>
          <a:xfrm>
            <a:off x="1298448" y="438912"/>
            <a:ext cx="8311896" cy="2843784"/>
          </a:xfrm>
        </p:spPr>
        <p:txBody>
          <a:bodyPr rtlCol="0">
            <a:normAutofit fontScale="90000"/>
          </a:bodyPr>
          <a:lstStyle/>
          <a:p>
            <a:pPr rtl="0"/>
            <a:r>
              <a:rPr lang="tr-TR" sz="6000" spc="400" dirty="0">
                <a:solidFill>
                  <a:schemeClr val="bg1"/>
                </a:solidFill>
              </a:rPr>
              <a:t>GERÇEK ZAMANLI UYGULAMALARDAN SEÇME KONULAR</a:t>
            </a:r>
            <a:endParaRPr lang="tr-TR" sz="6000" dirty="0"/>
          </a:p>
        </p:txBody>
      </p:sp>
      <p:sp>
        <p:nvSpPr>
          <p:cNvPr id="3" name="Alt Başlık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tr-TR" dirty="0"/>
              <a:t>Doçent Dr. Abdulkadir KARACI</a:t>
            </a:r>
            <a:endParaRPr lang="tr-TR" sz="2000" dirty="0">
              <a:solidFill>
                <a:schemeClr val="bg1"/>
              </a:solidFill>
            </a:endParaRPr>
          </a:p>
          <a:p>
            <a:pPr rtl="0"/>
            <a:endParaRPr lang="tr-TR"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254506" cy="572907"/>
          </a:xfrm>
        </p:spPr>
        <p:txBody>
          <a:bodyPr rtlCol="0">
            <a:noAutofit/>
          </a:bodyPr>
          <a:lstStyle/>
          <a:p>
            <a:pPr rtl="0"/>
            <a:r>
              <a:rPr lang="tr-TR" sz="3500" dirty="0"/>
              <a:t>Media </a:t>
            </a:r>
            <a:r>
              <a:rPr lang="tr-TR" sz="3500" dirty="0" err="1"/>
              <a:t>Pipe</a:t>
            </a:r>
            <a:r>
              <a:rPr lang="tr-TR" sz="3500" dirty="0"/>
              <a:t> Kütüphanesi-&gt; Interactive </a:t>
            </a:r>
            <a:r>
              <a:rPr lang="tr-TR" sz="3500" dirty="0" err="1"/>
              <a:t>Segmentation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10</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a:solidFill>
                  <a:srgbClr val="374151"/>
                </a:solidFill>
                <a:effectLst/>
                <a:latin typeface="Söhne"/>
              </a:rPr>
              <a:t>"</a:t>
            </a:r>
            <a:r>
              <a:rPr lang="tr-TR" b="1" i="0" dirty="0">
                <a:solidFill>
                  <a:srgbClr val="374151"/>
                </a:solidFill>
                <a:effectLst/>
                <a:latin typeface="Söhne"/>
              </a:rPr>
              <a:t>Interactive </a:t>
            </a:r>
            <a:r>
              <a:rPr lang="tr-TR" b="1" i="0" dirty="0" err="1">
                <a:solidFill>
                  <a:srgbClr val="374151"/>
                </a:solidFill>
                <a:effectLst/>
                <a:latin typeface="Söhne"/>
              </a:rPr>
              <a:t>Segmentation</a:t>
            </a:r>
            <a:r>
              <a:rPr lang="tr-TR" b="1" i="0" dirty="0">
                <a:solidFill>
                  <a:srgbClr val="374151"/>
                </a:solidFill>
                <a:effectLst/>
                <a:latin typeface="Söhne"/>
              </a:rPr>
              <a:t>" </a:t>
            </a:r>
            <a:r>
              <a:rPr lang="tr-TR" b="0" i="0" dirty="0">
                <a:solidFill>
                  <a:srgbClr val="374151"/>
                </a:solidFill>
                <a:effectLst/>
                <a:latin typeface="Söhne"/>
              </a:rPr>
              <a:t>ifadesini </a:t>
            </a:r>
            <a:r>
              <a:rPr lang="tr-TR" b="0" i="0" dirty="0" err="1">
                <a:solidFill>
                  <a:srgbClr val="374151"/>
                </a:solidFill>
                <a:effectLst/>
                <a:latin typeface="Söhne"/>
              </a:rPr>
              <a:t>Türkçe'ye</a:t>
            </a:r>
            <a:r>
              <a:rPr lang="tr-TR" b="0" i="0" dirty="0">
                <a:solidFill>
                  <a:srgbClr val="374151"/>
                </a:solidFill>
                <a:effectLst/>
                <a:latin typeface="Söhne"/>
              </a:rPr>
              <a:t> çevirirken "Etkileşimli Segmentasyon" şeklinde ifade edebiliriz. Bu, bir görüntüdeki hedef nesne için piksel düzeyinde bir segmentasyon maskesi oluşturma işlemidir. </a:t>
            </a:r>
          </a:p>
          <a:p>
            <a:pPr marL="342900" indent="-342900" algn="just">
              <a:buFont typeface="Arial" panose="020B0604020202020204" pitchFamily="34" charset="0"/>
              <a:buChar char="•"/>
            </a:pPr>
            <a:r>
              <a:rPr lang="tr-TR" b="0" i="0" dirty="0">
                <a:solidFill>
                  <a:srgbClr val="374151"/>
                </a:solidFill>
                <a:effectLst/>
                <a:latin typeface="Söhne"/>
              </a:rPr>
              <a:t>İlgilenilen nesneyi bir tıklama noktası aracılığıyla belirleyebilirsiniz. Varsayılan model, Open </a:t>
            </a:r>
            <a:r>
              <a:rPr lang="tr-TR" b="0" i="0" dirty="0" err="1">
                <a:solidFill>
                  <a:srgbClr val="374151"/>
                </a:solidFill>
                <a:effectLst/>
                <a:latin typeface="Söhne"/>
              </a:rPr>
              <a:t>Images</a:t>
            </a:r>
            <a:r>
              <a:rPr lang="tr-TR" b="0" i="0" dirty="0">
                <a:solidFill>
                  <a:srgbClr val="374151"/>
                </a:solidFill>
                <a:effectLst/>
                <a:latin typeface="Söhne"/>
              </a:rPr>
              <a:t> </a:t>
            </a:r>
            <a:r>
              <a:rPr lang="tr-TR" b="0" i="0" dirty="0" err="1">
                <a:solidFill>
                  <a:srgbClr val="374151"/>
                </a:solidFill>
                <a:effectLst/>
                <a:latin typeface="Söhne"/>
              </a:rPr>
              <a:t>Dataset'ten</a:t>
            </a:r>
            <a:r>
              <a:rPr lang="tr-TR" b="0" i="0" dirty="0">
                <a:solidFill>
                  <a:srgbClr val="374151"/>
                </a:solidFill>
                <a:effectLst/>
                <a:latin typeface="Söhne"/>
              </a:rPr>
              <a:t> 350'den fazla farklı nesne türünde eğitilmiştir ve insanlar, hayvanlar, oyuncaklar, arabalar gibi nesneleri tanımak için genelleştirilmiştir ve daha önce hiç görülmemiş nesneleri tanıma yeteneğine sahiptir.</a:t>
            </a:r>
          </a:p>
          <a:p>
            <a:pPr marL="342900" indent="-342900" algn="just">
              <a:buFont typeface="Arial" panose="020B0604020202020204" pitchFamily="34" charset="0"/>
              <a:buChar char="•"/>
            </a:pPr>
            <a:r>
              <a:rPr lang="tr-TR" sz="2000" b="0" i="0" dirty="0">
                <a:solidFill>
                  <a:srgbClr val="374151"/>
                </a:solidFill>
                <a:effectLst/>
                <a:latin typeface="Söhne"/>
              </a:rPr>
              <a:t>Etkileşimli segmentasyon, nesne tanıma, görüntü işleme ve grafik tasarım gibi birçok uygulama alanında kullanılır. </a:t>
            </a:r>
          </a:p>
          <a:p>
            <a:pPr marL="342900" indent="-342900" algn="just">
              <a:buFont typeface="Arial" panose="020B0604020202020204" pitchFamily="34" charset="0"/>
              <a:buChar char="•"/>
            </a:pPr>
            <a:r>
              <a:rPr lang="tr-TR" sz="2000" b="0" i="0" dirty="0">
                <a:solidFill>
                  <a:srgbClr val="374151"/>
                </a:solidFill>
                <a:effectLst/>
                <a:latin typeface="Söhne"/>
              </a:rPr>
              <a:t>Bu teknoloji, belirli bir nesneyi izole etmek veya vurgulamak istendiğinde oldukça faydalıdır.</a:t>
            </a:r>
            <a:endParaRPr lang="tr-TR" sz="2400" dirty="0">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9DCAA201-AB6D-B310-2E85-E28645BDA942}"/>
              </a:ext>
            </a:extLst>
          </p:cNvPr>
          <p:cNvPicPr>
            <a:picLocks noChangeAspect="1"/>
          </p:cNvPicPr>
          <p:nvPr/>
        </p:nvPicPr>
        <p:blipFill>
          <a:blip r:embed="rId3"/>
          <a:stretch>
            <a:fillRect/>
          </a:stretch>
        </p:blipFill>
        <p:spPr>
          <a:xfrm>
            <a:off x="5302559" y="787718"/>
            <a:ext cx="6051241" cy="5544000"/>
          </a:xfrm>
          <a:prstGeom prst="rect">
            <a:avLst/>
          </a:prstGeom>
        </p:spPr>
      </p:pic>
      <p:sp>
        <p:nvSpPr>
          <p:cNvPr id="5" name="Konuşma Balonu: Oval 4">
            <a:extLst>
              <a:ext uri="{FF2B5EF4-FFF2-40B4-BE49-F238E27FC236}">
                <a16:creationId xmlns:a16="http://schemas.microsoft.com/office/drawing/2014/main" id="{DBF8B55F-29F3-FCB6-C8E6-CE0E03516684}"/>
              </a:ext>
            </a:extLst>
          </p:cNvPr>
          <p:cNvSpPr/>
          <p:nvPr/>
        </p:nvSpPr>
        <p:spPr>
          <a:xfrm>
            <a:off x="10036103" y="1188720"/>
            <a:ext cx="1335024" cy="694944"/>
          </a:xfrm>
          <a:prstGeom prst="wedgeEllipseCallout">
            <a:avLst>
              <a:gd name="adj1" fmla="val -59874"/>
              <a:gd name="adj2" fmla="val 19276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tr-TR" sz="1400" dirty="0"/>
              <a:t>Tıklanan Nokta.</a:t>
            </a:r>
          </a:p>
        </p:txBody>
      </p:sp>
    </p:spTree>
    <p:extLst>
      <p:ext uri="{BB962C8B-B14F-4D97-AF65-F5344CB8AC3E}">
        <p14:creationId xmlns:p14="http://schemas.microsoft.com/office/powerpoint/2010/main" val="1555557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318514" cy="572907"/>
          </a:xfrm>
        </p:spPr>
        <p:txBody>
          <a:bodyPr rtlCol="0">
            <a:noAutofit/>
          </a:bodyPr>
          <a:lstStyle/>
          <a:p>
            <a:pPr rtl="0"/>
            <a:r>
              <a:rPr lang="tr-TR" sz="3500" dirty="0"/>
              <a:t>Media </a:t>
            </a:r>
            <a:r>
              <a:rPr lang="tr-TR" sz="3500" dirty="0" err="1"/>
              <a:t>Pipe</a:t>
            </a:r>
            <a:r>
              <a:rPr lang="tr-TR" sz="3500" dirty="0"/>
              <a:t> Kütüphanesi-&gt;</a:t>
            </a:r>
            <a:r>
              <a:rPr lang="tr-TR" sz="3500" b="1" i="0" dirty="0">
                <a:solidFill>
                  <a:srgbClr val="374151"/>
                </a:solidFill>
                <a:effectLst/>
                <a:latin typeface="Söhne"/>
              </a:rPr>
              <a:t> </a:t>
            </a:r>
            <a:r>
              <a:rPr lang="tr-TR" sz="3500" dirty="0" err="1"/>
              <a:t>Pose</a:t>
            </a:r>
            <a:r>
              <a:rPr lang="tr-TR" sz="3500" dirty="0"/>
              <a:t> </a:t>
            </a:r>
            <a:r>
              <a:rPr lang="tr-TR" sz="3500" dirty="0" err="1"/>
              <a:t>Landmark</a:t>
            </a:r>
            <a:r>
              <a:rPr lang="tr-TR" sz="3500" dirty="0"/>
              <a:t> </a:t>
            </a:r>
            <a:r>
              <a:rPr lang="tr-TR" sz="3500" dirty="0" err="1"/>
              <a:t>Detection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11</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a:solidFill>
                  <a:srgbClr val="374151"/>
                </a:solidFill>
                <a:effectLst/>
                <a:latin typeface="Söhne"/>
              </a:rPr>
              <a:t>"</a:t>
            </a:r>
            <a:r>
              <a:rPr lang="tr-TR" b="1" i="0" dirty="0" err="1">
                <a:solidFill>
                  <a:srgbClr val="374151"/>
                </a:solidFill>
                <a:effectLst/>
                <a:latin typeface="Söhne"/>
              </a:rPr>
              <a:t>Pose</a:t>
            </a:r>
            <a:r>
              <a:rPr lang="tr-TR" b="1" i="0" dirty="0">
                <a:solidFill>
                  <a:srgbClr val="374151"/>
                </a:solidFill>
                <a:effectLst/>
                <a:latin typeface="Söhne"/>
              </a:rPr>
              <a:t> </a:t>
            </a:r>
            <a:r>
              <a:rPr lang="tr-TR" b="1" i="0" dirty="0" err="1">
                <a:solidFill>
                  <a:srgbClr val="374151"/>
                </a:solidFill>
                <a:effectLst/>
                <a:latin typeface="Söhne"/>
              </a:rPr>
              <a:t>Landmark</a:t>
            </a:r>
            <a:r>
              <a:rPr lang="tr-TR" b="1" i="0" dirty="0">
                <a:solidFill>
                  <a:srgbClr val="374151"/>
                </a:solidFill>
                <a:effectLst/>
                <a:latin typeface="Söhne"/>
              </a:rPr>
              <a:t> </a:t>
            </a:r>
            <a:r>
              <a:rPr lang="tr-TR" b="1" i="0" dirty="0" err="1">
                <a:solidFill>
                  <a:srgbClr val="374151"/>
                </a:solidFill>
                <a:effectLst/>
                <a:latin typeface="Söhne"/>
              </a:rPr>
              <a:t>Detection</a:t>
            </a:r>
            <a:r>
              <a:rPr lang="tr-TR" b="0" i="0" dirty="0">
                <a:solidFill>
                  <a:srgbClr val="374151"/>
                </a:solidFill>
                <a:effectLst/>
                <a:latin typeface="Söhne"/>
              </a:rPr>
              <a:t>" ifadesini </a:t>
            </a:r>
            <a:r>
              <a:rPr lang="tr-TR" b="0" i="0" dirty="0" err="1">
                <a:solidFill>
                  <a:srgbClr val="374151"/>
                </a:solidFill>
                <a:effectLst/>
                <a:latin typeface="Söhne"/>
              </a:rPr>
              <a:t>Türkçe'ye</a:t>
            </a:r>
            <a:r>
              <a:rPr lang="tr-TR" b="0" i="0" dirty="0">
                <a:solidFill>
                  <a:srgbClr val="374151"/>
                </a:solidFill>
                <a:effectLst/>
                <a:latin typeface="Söhne"/>
              </a:rPr>
              <a:t> çevirirken "Poz İşareti Tespiti" veya "Poz </a:t>
            </a:r>
            <a:r>
              <a:rPr lang="tr-TR" b="0" i="0" dirty="0" err="1">
                <a:solidFill>
                  <a:srgbClr val="374151"/>
                </a:solidFill>
                <a:effectLst/>
                <a:latin typeface="Söhne"/>
              </a:rPr>
              <a:t>Landmark</a:t>
            </a:r>
            <a:r>
              <a:rPr lang="tr-TR" b="0" i="0" dirty="0">
                <a:solidFill>
                  <a:srgbClr val="374151"/>
                </a:solidFill>
                <a:effectLst/>
                <a:latin typeface="Söhne"/>
              </a:rPr>
              <a:t> Tespiti" şeklinde ifade edebiliriz. </a:t>
            </a:r>
          </a:p>
          <a:p>
            <a:pPr marL="342900" indent="-342900" algn="just">
              <a:buFont typeface="Arial" panose="020B0604020202020204" pitchFamily="34" charset="0"/>
              <a:buChar char="•"/>
            </a:pPr>
            <a:r>
              <a:rPr lang="tr-TR" b="0" i="0" dirty="0">
                <a:solidFill>
                  <a:srgbClr val="374151"/>
                </a:solidFill>
                <a:effectLst/>
                <a:latin typeface="Söhne"/>
              </a:rPr>
              <a:t>Bu terim, bir insanın veya nesnenin vücut veya nesne pozisyonunun belirli noktalarını (</a:t>
            </a:r>
            <a:r>
              <a:rPr lang="tr-TR" b="0" i="0" dirty="0" err="1">
                <a:solidFill>
                  <a:srgbClr val="374151"/>
                </a:solidFill>
                <a:effectLst/>
                <a:latin typeface="Söhne"/>
              </a:rPr>
              <a:t>landmark</a:t>
            </a:r>
            <a:r>
              <a:rPr lang="tr-TR" b="0" i="0" dirty="0">
                <a:solidFill>
                  <a:srgbClr val="374151"/>
                </a:solidFill>
                <a:effectLst/>
                <a:latin typeface="Söhne"/>
              </a:rPr>
              <a:t>) tanımlama işlemine atıfta bulunur. </a:t>
            </a:r>
          </a:p>
          <a:p>
            <a:pPr marL="342900" indent="-342900" algn="just">
              <a:buFont typeface="Arial" panose="020B0604020202020204" pitchFamily="34" charset="0"/>
              <a:buChar char="•"/>
            </a:pPr>
            <a:r>
              <a:rPr lang="tr-TR" b="0" i="0" dirty="0">
                <a:solidFill>
                  <a:srgbClr val="374151"/>
                </a:solidFill>
                <a:effectLst/>
                <a:latin typeface="Söhne"/>
              </a:rPr>
              <a:t>Bu noktalar genellikle eklem yerleri, baş, el, ayak gibi önemli vücut veya nesne özelliklerini temsil eder. </a:t>
            </a:r>
          </a:p>
          <a:p>
            <a:pPr marL="342900" indent="-342900" algn="just">
              <a:buFont typeface="Arial" panose="020B0604020202020204" pitchFamily="34" charset="0"/>
              <a:buChar char="•"/>
            </a:pPr>
            <a:r>
              <a:rPr lang="tr-TR" b="0" i="0" dirty="0">
                <a:solidFill>
                  <a:srgbClr val="374151"/>
                </a:solidFill>
                <a:effectLst/>
                <a:latin typeface="Söhne"/>
              </a:rPr>
              <a:t>Poz işareti tespiti, insanların veya nesnelerin konumunu, hareketini veya pozunu izlemek ve analiz etmek için kullanılır. </a:t>
            </a:r>
          </a:p>
          <a:p>
            <a:pPr marL="342900" indent="-342900" algn="just">
              <a:buFont typeface="Arial" panose="020B0604020202020204" pitchFamily="34" charset="0"/>
              <a:buChar char="•"/>
            </a:pPr>
            <a:r>
              <a:rPr lang="tr-TR" b="0" i="0" dirty="0">
                <a:solidFill>
                  <a:srgbClr val="374151"/>
                </a:solidFill>
                <a:effectLst/>
                <a:latin typeface="Söhne"/>
              </a:rPr>
              <a:t>Bu teknoloji, özellikle hareket analizi, vücut takip sistemleri ve sanal gerçeklik uygulamalarında yaygın olarak kullanılır.</a:t>
            </a:r>
            <a:endParaRPr lang="tr-TR" sz="2400" dirty="0">
              <a:latin typeface="Times New Roman" panose="02020603050405020304" pitchFamily="18" charset="0"/>
              <a:cs typeface="Times New Roman" panose="02020603050405020304" pitchFamily="18" charset="0"/>
            </a:endParaRPr>
          </a:p>
        </p:txBody>
      </p:sp>
      <p:pic>
        <p:nvPicPr>
          <p:cNvPr id="8" name="Resim 7">
            <a:extLst>
              <a:ext uri="{FF2B5EF4-FFF2-40B4-BE49-F238E27FC236}">
                <a16:creationId xmlns:a16="http://schemas.microsoft.com/office/drawing/2014/main" id="{99204AE3-75B0-A803-CA4C-42627D0F3B3A}"/>
              </a:ext>
            </a:extLst>
          </p:cNvPr>
          <p:cNvPicPr>
            <a:picLocks noChangeAspect="1"/>
          </p:cNvPicPr>
          <p:nvPr/>
        </p:nvPicPr>
        <p:blipFill>
          <a:blip r:embed="rId3"/>
          <a:stretch>
            <a:fillRect/>
          </a:stretch>
        </p:blipFill>
        <p:spPr>
          <a:xfrm>
            <a:off x="5681662" y="787718"/>
            <a:ext cx="5857875" cy="4514850"/>
          </a:xfrm>
          <a:prstGeom prst="rect">
            <a:avLst/>
          </a:prstGeom>
        </p:spPr>
      </p:pic>
    </p:spTree>
    <p:extLst>
      <p:ext uri="{BB962C8B-B14F-4D97-AF65-F5344CB8AC3E}">
        <p14:creationId xmlns:p14="http://schemas.microsoft.com/office/powerpoint/2010/main" val="2978103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318514" cy="572907"/>
          </a:xfrm>
        </p:spPr>
        <p:txBody>
          <a:bodyPr rtlCol="0">
            <a:noAutofit/>
          </a:bodyPr>
          <a:lstStyle/>
          <a:p>
            <a:pPr rtl="0"/>
            <a:r>
              <a:rPr lang="tr-TR" sz="3200" dirty="0"/>
              <a:t>Örnek Uygulama-&gt;Object </a:t>
            </a:r>
            <a:r>
              <a:rPr lang="tr-TR" sz="3200" dirty="0" err="1"/>
              <a:t>Detection</a:t>
            </a:r>
            <a:r>
              <a:rPr lang="tr-TR" sz="3200" dirty="0"/>
              <a:t>-&gt; mediapipeapp1.py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12</a:t>
            </a:fld>
            <a:endParaRPr lang="tr-TR"/>
          </a:p>
        </p:txBody>
      </p:sp>
      <p:pic>
        <p:nvPicPr>
          <p:cNvPr id="6" name="Resim 5">
            <a:extLst>
              <a:ext uri="{FF2B5EF4-FFF2-40B4-BE49-F238E27FC236}">
                <a16:creationId xmlns:a16="http://schemas.microsoft.com/office/drawing/2014/main" id="{3CF51605-8BCF-91D3-3978-31A72DDCB601}"/>
              </a:ext>
            </a:extLst>
          </p:cNvPr>
          <p:cNvPicPr>
            <a:picLocks noChangeAspect="1"/>
          </p:cNvPicPr>
          <p:nvPr/>
        </p:nvPicPr>
        <p:blipFill>
          <a:blip r:embed="rId3"/>
          <a:stretch>
            <a:fillRect/>
          </a:stretch>
        </p:blipFill>
        <p:spPr>
          <a:xfrm>
            <a:off x="7245457" y="1764992"/>
            <a:ext cx="4761905" cy="3200000"/>
          </a:xfrm>
          <a:prstGeom prst="rect">
            <a:avLst/>
          </a:prstGeom>
        </p:spPr>
      </p:pic>
      <p:sp>
        <p:nvSpPr>
          <p:cNvPr id="9" name="Metin kutusu 8">
            <a:extLst>
              <a:ext uri="{FF2B5EF4-FFF2-40B4-BE49-F238E27FC236}">
                <a16:creationId xmlns:a16="http://schemas.microsoft.com/office/drawing/2014/main" id="{F92C7A30-8DD4-760A-7444-0923E0D96D81}"/>
              </a:ext>
            </a:extLst>
          </p:cNvPr>
          <p:cNvSpPr txBox="1"/>
          <p:nvPr/>
        </p:nvSpPr>
        <p:spPr>
          <a:xfrm>
            <a:off x="184638" y="948670"/>
            <a:ext cx="6865386" cy="5270738"/>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tr-TR" sz="2200" b="0" i="0" dirty="0" err="1">
                <a:solidFill>
                  <a:srgbClr val="374151"/>
                </a:solidFill>
                <a:effectLst/>
                <a:latin typeface="Söhne"/>
              </a:rPr>
              <a:t>MediaPipe</a:t>
            </a:r>
            <a:r>
              <a:rPr lang="tr-TR" sz="2200" b="0" i="0" dirty="0">
                <a:solidFill>
                  <a:srgbClr val="374151"/>
                </a:solidFill>
                <a:effectLst/>
                <a:latin typeface="Söhne"/>
              </a:rPr>
              <a:t> Nesne Algılama görevi, görüntüler veya videolar içindeki çoklu nesne sınıflarının varlığını ve konumunu algılamanıza olanak tanır. </a:t>
            </a:r>
          </a:p>
          <a:p>
            <a:pPr marL="285750" indent="-285750" algn="just">
              <a:lnSpc>
                <a:spcPct val="150000"/>
              </a:lnSpc>
              <a:spcAft>
                <a:spcPts val="600"/>
              </a:spcAft>
              <a:buFont typeface="Arial" panose="020B0604020202020204" pitchFamily="34" charset="0"/>
              <a:buChar char="•"/>
            </a:pPr>
            <a:r>
              <a:rPr lang="tr-TR" sz="2200" b="0" i="0" dirty="0">
                <a:solidFill>
                  <a:srgbClr val="374151"/>
                </a:solidFill>
                <a:effectLst/>
                <a:latin typeface="Söhne"/>
              </a:rPr>
              <a:t>Örneğin, bir nesne algılayıcı, bir resimde köpekleri bulabilir. Bu görev, bir makine öğrenimi (ML) modeli ile görüntü verisi üzerinde çalışır, giriş olarak statik veri veya sürekli bir video akışını kabul eder ve algılama sonuçları listesini çıktı olarak verir. </a:t>
            </a:r>
          </a:p>
          <a:p>
            <a:pPr marL="285750" indent="-285750" algn="just">
              <a:lnSpc>
                <a:spcPct val="150000"/>
              </a:lnSpc>
              <a:spcAft>
                <a:spcPts val="600"/>
              </a:spcAft>
              <a:buFont typeface="Arial" panose="020B0604020202020204" pitchFamily="34" charset="0"/>
              <a:buChar char="•"/>
            </a:pPr>
            <a:r>
              <a:rPr lang="tr-TR" sz="2200" b="0" i="0" dirty="0">
                <a:solidFill>
                  <a:srgbClr val="374151"/>
                </a:solidFill>
                <a:effectLst/>
                <a:latin typeface="Söhne"/>
              </a:rPr>
              <a:t>Her bir algılama sonucu, görüntü veya video içinde görünen bir nesneyi temsil eder.</a:t>
            </a:r>
            <a:endParaRPr lang="tr-TR" sz="2200" dirty="0"/>
          </a:p>
        </p:txBody>
      </p:sp>
    </p:spTree>
    <p:extLst>
      <p:ext uri="{BB962C8B-B14F-4D97-AF65-F5344CB8AC3E}">
        <p14:creationId xmlns:p14="http://schemas.microsoft.com/office/powerpoint/2010/main" val="4223287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318514" cy="572907"/>
          </a:xfrm>
        </p:spPr>
        <p:txBody>
          <a:bodyPr rtlCol="0">
            <a:noAutofit/>
          </a:bodyPr>
          <a:lstStyle/>
          <a:p>
            <a:pPr rtl="0"/>
            <a:r>
              <a:rPr lang="tr-TR" sz="3200" dirty="0"/>
              <a:t>Örnek Uygulama-&gt;Object </a:t>
            </a:r>
            <a:r>
              <a:rPr lang="tr-TR" sz="3200" dirty="0" err="1"/>
              <a:t>Detection</a:t>
            </a:r>
            <a:r>
              <a:rPr lang="tr-TR" sz="3200" dirty="0"/>
              <a:t>-&gt; mediapipeapp1.py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13</a:t>
            </a:fld>
            <a:endParaRPr lang="tr-TR"/>
          </a:p>
        </p:txBody>
      </p:sp>
      <p:pic>
        <p:nvPicPr>
          <p:cNvPr id="4" name="Resim 3">
            <a:extLst>
              <a:ext uri="{FF2B5EF4-FFF2-40B4-BE49-F238E27FC236}">
                <a16:creationId xmlns:a16="http://schemas.microsoft.com/office/drawing/2014/main" id="{21A61B88-F717-B001-2CB8-00EE53BAF9A4}"/>
              </a:ext>
            </a:extLst>
          </p:cNvPr>
          <p:cNvPicPr>
            <a:picLocks noChangeAspect="1"/>
          </p:cNvPicPr>
          <p:nvPr/>
        </p:nvPicPr>
        <p:blipFill>
          <a:blip r:embed="rId3"/>
          <a:stretch>
            <a:fillRect/>
          </a:stretch>
        </p:blipFill>
        <p:spPr>
          <a:xfrm>
            <a:off x="276078" y="1314450"/>
            <a:ext cx="7505700" cy="4229100"/>
          </a:xfrm>
          <a:prstGeom prst="rect">
            <a:avLst/>
          </a:prstGeom>
        </p:spPr>
      </p:pic>
      <p:pic>
        <p:nvPicPr>
          <p:cNvPr id="6" name="Resim 5">
            <a:extLst>
              <a:ext uri="{FF2B5EF4-FFF2-40B4-BE49-F238E27FC236}">
                <a16:creationId xmlns:a16="http://schemas.microsoft.com/office/drawing/2014/main" id="{3CF51605-8BCF-91D3-3978-31A72DDCB601}"/>
              </a:ext>
            </a:extLst>
          </p:cNvPr>
          <p:cNvPicPr>
            <a:picLocks noChangeAspect="1"/>
          </p:cNvPicPr>
          <p:nvPr/>
        </p:nvPicPr>
        <p:blipFill>
          <a:blip r:embed="rId4"/>
          <a:stretch>
            <a:fillRect/>
          </a:stretch>
        </p:blipFill>
        <p:spPr>
          <a:xfrm>
            <a:off x="6832687" y="3228032"/>
            <a:ext cx="4761905" cy="3200000"/>
          </a:xfrm>
          <a:prstGeom prst="rect">
            <a:avLst/>
          </a:prstGeom>
        </p:spPr>
      </p:pic>
    </p:spTree>
    <p:extLst>
      <p:ext uri="{BB962C8B-B14F-4D97-AF65-F5344CB8AC3E}">
        <p14:creationId xmlns:p14="http://schemas.microsoft.com/office/powerpoint/2010/main" val="1795954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318514" cy="572907"/>
          </a:xfrm>
        </p:spPr>
        <p:txBody>
          <a:bodyPr rtlCol="0">
            <a:noAutofit/>
          </a:bodyPr>
          <a:lstStyle/>
          <a:p>
            <a:pPr rtl="0"/>
            <a:r>
              <a:rPr lang="tr-TR" sz="3200" dirty="0"/>
              <a:t>Örnek Uygulama-&gt;Object </a:t>
            </a:r>
            <a:r>
              <a:rPr lang="tr-TR" sz="3200" dirty="0" err="1"/>
              <a:t>Detection</a:t>
            </a:r>
            <a:r>
              <a:rPr lang="tr-TR" sz="3200" dirty="0"/>
              <a:t>-&gt; mediapipeapp1.py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14</a:t>
            </a:fld>
            <a:endParaRPr lang="tr-TR"/>
          </a:p>
        </p:txBody>
      </p:sp>
      <p:pic>
        <p:nvPicPr>
          <p:cNvPr id="5" name="Resim 4">
            <a:extLst>
              <a:ext uri="{FF2B5EF4-FFF2-40B4-BE49-F238E27FC236}">
                <a16:creationId xmlns:a16="http://schemas.microsoft.com/office/drawing/2014/main" id="{D33E6C61-2DA1-5132-EC9F-8CDEA6995622}"/>
              </a:ext>
            </a:extLst>
          </p:cNvPr>
          <p:cNvPicPr>
            <a:picLocks noChangeAspect="1"/>
          </p:cNvPicPr>
          <p:nvPr/>
        </p:nvPicPr>
        <p:blipFill>
          <a:blip r:embed="rId3"/>
          <a:stretch>
            <a:fillRect/>
          </a:stretch>
        </p:blipFill>
        <p:spPr>
          <a:xfrm>
            <a:off x="355751" y="1031738"/>
            <a:ext cx="5902657" cy="5396294"/>
          </a:xfrm>
          <a:prstGeom prst="rect">
            <a:avLst/>
          </a:prstGeom>
        </p:spPr>
      </p:pic>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555192" y="1031738"/>
            <a:ext cx="5103408"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err="1">
                <a:solidFill>
                  <a:srgbClr val="374151"/>
                </a:solidFill>
                <a:effectLst/>
                <a:latin typeface="Söhne"/>
              </a:rPr>
              <a:t>Visualize</a:t>
            </a:r>
            <a:r>
              <a:rPr lang="tr-TR" b="0" i="0" dirty="0">
                <a:solidFill>
                  <a:srgbClr val="374151"/>
                </a:solidFill>
                <a:effectLst/>
                <a:latin typeface="Söhne"/>
              </a:rPr>
              <a:t> fonksiyonu bir önceki sayfada tespit edilen </a:t>
            </a:r>
            <a:r>
              <a:rPr lang="tr-TR" b="0" i="0" dirty="0" err="1">
                <a:solidFill>
                  <a:srgbClr val="374151"/>
                </a:solidFill>
                <a:effectLst/>
                <a:latin typeface="Söhne"/>
              </a:rPr>
              <a:t>boundingbox</a:t>
            </a:r>
            <a:r>
              <a:rPr lang="tr-TR" b="0" i="0" dirty="0">
                <a:solidFill>
                  <a:srgbClr val="374151"/>
                </a:solidFill>
                <a:effectLst/>
                <a:latin typeface="Söhne"/>
              </a:rPr>
              <a:t> ile resmi birleştirip </a:t>
            </a:r>
            <a:r>
              <a:rPr lang="tr-TR" b="0" i="0" dirty="0" err="1">
                <a:solidFill>
                  <a:srgbClr val="374151"/>
                </a:solidFill>
                <a:effectLst/>
                <a:latin typeface="Söhne"/>
              </a:rPr>
              <a:t>return</a:t>
            </a:r>
            <a:r>
              <a:rPr lang="tr-TR" b="0" i="0" dirty="0">
                <a:solidFill>
                  <a:srgbClr val="374151"/>
                </a:solidFill>
                <a:effectLst/>
                <a:latin typeface="Söhne"/>
              </a:rPr>
              <a:t> eder.</a:t>
            </a:r>
            <a:endParaRPr lang="tr-TR" sz="2400" dirty="0">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55D060CC-A285-CF12-9180-0A365DA80E7A}"/>
              </a:ext>
            </a:extLst>
          </p:cNvPr>
          <p:cNvPicPr>
            <a:picLocks noChangeAspect="1"/>
          </p:cNvPicPr>
          <p:nvPr/>
        </p:nvPicPr>
        <p:blipFill>
          <a:blip r:embed="rId4"/>
          <a:stretch>
            <a:fillRect/>
          </a:stretch>
        </p:blipFill>
        <p:spPr>
          <a:xfrm>
            <a:off x="7020045" y="2853128"/>
            <a:ext cx="3949206" cy="3200000"/>
          </a:xfrm>
          <a:prstGeom prst="rect">
            <a:avLst/>
          </a:prstGeom>
        </p:spPr>
      </p:pic>
    </p:spTree>
    <p:extLst>
      <p:ext uri="{BB962C8B-B14F-4D97-AF65-F5344CB8AC3E}">
        <p14:creationId xmlns:p14="http://schemas.microsoft.com/office/powerpoint/2010/main" val="1446625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 mediapipeapp2.py</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15</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7077456" y="1031738"/>
            <a:ext cx="4581144"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err="1">
                <a:solidFill>
                  <a:srgbClr val="374151"/>
                </a:solidFill>
                <a:effectLst/>
                <a:latin typeface="Söhne"/>
              </a:rPr>
              <a:t>Visualize</a:t>
            </a:r>
            <a:r>
              <a:rPr lang="tr-TR" b="0" i="0" dirty="0">
                <a:solidFill>
                  <a:srgbClr val="374151"/>
                </a:solidFill>
                <a:effectLst/>
                <a:latin typeface="Söhne"/>
              </a:rPr>
              <a:t> fonksiyonu bir önceki uygulamadaki ile aynıdır. </a:t>
            </a:r>
          </a:p>
          <a:p>
            <a:pPr marL="342900" indent="-342900" algn="just">
              <a:buFont typeface="Arial" panose="020B0604020202020204" pitchFamily="34" charset="0"/>
              <a:buChar char="•"/>
            </a:pPr>
            <a:r>
              <a:rPr lang="tr-TR" b="0" i="0" dirty="0">
                <a:solidFill>
                  <a:srgbClr val="374151"/>
                </a:solidFill>
                <a:effectLst/>
                <a:latin typeface="Söhne"/>
              </a:rPr>
              <a:t>Bu uygulama kamera görüntülerinden </a:t>
            </a:r>
            <a:r>
              <a:rPr lang="tr-TR" b="0" i="0" dirty="0" err="1">
                <a:solidFill>
                  <a:srgbClr val="374151"/>
                </a:solidFill>
                <a:effectLst/>
                <a:latin typeface="Söhne"/>
              </a:rPr>
              <a:t>real</a:t>
            </a:r>
            <a:r>
              <a:rPr lang="tr-TR" b="0" i="0" dirty="0">
                <a:solidFill>
                  <a:srgbClr val="374151"/>
                </a:solidFill>
                <a:effectLst/>
                <a:latin typeface="Söhne"/>
              </a:rPr>
              <a:t>-time </a:t>
            </a:r>
            <a:r>
              <a:rPr lang="tr-TR" b="0" i="0" dirty="0" err="1">
                <a:solidFill>
                  <a:srgbClr val="374151"/>
                </a:solidFill>
                <a:effectLst/>
                <a:latin typeface="Söhne"/>
              </a:rPr>
              <a:t>object</a:t>
            </a:r>
            <a:r>
              <a:rPr lang="tr-TR" b="0" i="0" dirty="0">
                <a:solidFill>
                  <a:srgbClr val="374151"/>
                </a:solidFill>
                <a:effectLst/>
                <a:latin typeface="Söhne"/>
              </a:rPr>
              <a:t> </a:t>
            </a:r>
            <a:r>
              <a:rPr lang="tr-TR" b="0" i="0" dirty="0" err="1">
                <a:solidFill>
                  <a:srgbClr val="374151"/>
                </a:solidFill>
                <a:effectLst/>
                <a:latin typeface="Söhne"/>
              </a:rPr>
              <a:t>detection</a:t>
            </a:r>
            <a:r>
              <a:rPr lang="tr-TR" b="0" i="0" dirty="0">
                <a:solidFill>
                  <a:srgbClr val="374151"/>
                </a:solidFill>
                <a:effectLst/>
                <a:latin typeface="Söhne"/>
              </a:rPr>
              <a:t> yapar.</a:t>
            </a:r>
            <a:endParaRPr lang="tr-TR" sz="2400" dirty="0">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863C1028-8E1B-8148-A61B-4555772B4AB3}"/>
              </a:ext>
            </a:extLst>
          </p:cNvPr>
          <p:cNvPicPr>
            <a:picLocks noChangeAspect="1"/>
          </p:cNvPicPr>
          <p:nvPr/>
        </p:nvPicPr>
        <p:blipFill>
          <a:blip r:embed="rId3"/>
          <a:stretch>
            <a:fillRect/>
          </a:stretch>
        </p:blipFill>
        <p:spPr>
          <a:xfrm>
            <a:off x="190014" y="814912"/>
            <a:ext cx="6782774" cy="5724000"/>
          </a:xfrm>
          <a:prstGeom prst="rect">
            <a:avLst/>
          </a:prstGeom>
        </p:spPr>
      </p:pic>
      <p:pic>
        <p:nvPicPr>
          <p:cNvPr id="8" name="Resim 7">
            <a:extLst>
              <a:ext uri="{FF2B5EF4-FFF2-40B4-BE49-F238E27FC236}">
                <a16:creationId xmlns:a16="http://schemas.microsoft.com/office/drawing/2014/main" id="{A3DB6977-F38F-1759-232E-95AC0632B1AB}"/>
              </a:ext>
            </a:extLst>
          </p:cNvPr>
          <p:cNvPicPr>
            <a:picLocks noChangeAspect="1"/>
          </p:cNvPicPr>
          <p:nvPr/>
        </p:nvPicPr>
        <p:blipFill>
          <a:blip r:embed="rId4"/>
          <a:stretch>
            <a:fillRect/>
          </a:stretch>
        </p:blipFill>
        <p:spPr>
          <a:xfrm>
            <a:off x="7077456" y="2648350"/>
            <a:ext cx="4710783" cy="3708000"/>
          </a:xfrm>
          <a:prstGeom prst="rect">
            <a:avLst/>
          </a:prstGeom>
        </p:spPr>
      </p:pic>
    </p:spTree>
    <p:extLst>
      <p:ext uri="{BB962C8B-B14F-4D97-AF65-F5344CB8AC3E}">
        <p14:creationId xmlns:p14="http://schemas.microsoft.com/office/powerpoint/2010/main" val="1930386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372735" y="136525"/>
            <a:ext cx="11446530" cy="745475"/>
          </a:xfrm>
        </p:spPr>
        <p:txBody>
          <a:bodyPr rtlCol="0">
            <a:noAutofit/>
          </a:bodyPr>
          <a:lstStyle/>
          <a:p>
            <a:pPr rtl="0"/>
            <a:r>
              <a:rPr lang="tr-TR" sz="2800" dirty="0"/>
              <a:t>Örnek Uygulama-&gt;Real-time Object </a:t>
            </a:r>
            <a:r>
              <a:rPr lang="tr-TR" sz="2800" dirty="0" err="1"/>
              <a:t>Detection</a:t>
            </a:r>
            <a:r>
              <a:rPr lang="tr-TR" sz="2800" dirty="0"/>
              <a:t>-&gt;Re-Train-&gt; (</a:t>
            </a:r>
            <a:r>
              <a:rPr lang="tr-TR" sz="2800" dirty="0" err="1">
                <a:solidFill>
                  <a:srgbClr val="0070C0"/>
                </a:solidFill>
              </a:rPr>
              <a:t>object_detector_retrain.ipynb</a:t>
            </a:r>
            <a:r>
              <a:rPr lang="tr-TR" sz="2800" dirty="0">
                <a:solidFill>
                  <a:srgbClr val="0070C0"/>
                </a:solidFill>
              </a:rPr>
              <a:t>)</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16</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1031738"/>
            <a:ext cx="11055096"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err="1">
                <a:solidFill>
                  <a:srgbClr val="374151"/>
                </a:solidFill>
                <a:effectLst/>
                <a:latin typeface="Söhne"/>
              </a:rPr>
              <a:t>MediaPipe</a:t>
            </a:r>
            <a:r>
              <a:rPr lang="tr-TR" b="0" i="0" dirty="0">
                <a:solidFill>
                  <a:srgbClr val="374151"/>
                </a:solidFill>
                <a:effectLst/>
                <a:latin typeface="Söhne"/>
              </a:rPr>
              <a:t> nesne algılama çözümü, uygulamanızda hemen kullanabileceğiniz bir dizi model sunar. </a:t>
            </a:r>
          </a:p>
          <a:p>
            <a:pPr marL="342900" indent="-342900" algn="just">
              <a:buFont typeface="Arial" panose="020B0604020202020204" pitchFamily="34" charset="0"/>
              <a:buChar char="•"/>
            </a:pPr>
            <a:r>
              <a:rPr lang="tr-TR" b="0" i="0" dirty="0">
                <a:solidFill>
                  <a:srgbClr val="374151"/>
                </a:solidFill>
                <a:effectLst/>
                <a:latin typeface="Söhne"/>
              </a:rPr>
              <a:t>Ancak, sağlanan modellerle kapsanmayan nesneleri algılamanız gerekiyorsa, sağlanan modellerden herhangi birini kendi verileriniz ve </a:t>
            </a:r>
            <a:r>
              <a:rPr lang="tr-TR" b="0" i="0" dirty="0" err="1">
                <a:solidFill>
                  <a:srgbClr val="374151"/>
                </a:solidFill>
                <a:effectLst/>
                <a:latin typeface="Söhne"/>
              </a:rPr>
              <a:t>MediaPipe</a:t>
            </a:r>
            <a:r>
              <a:rPr lang="tr-TR" b="0" i="0" dirty="0">
                <a:solidFill>
                  <a:srgbClr val="374151"/>
                </a:solidFill>
                <a:effectLst/>
                <a:latin typeface="Söhne"/>
              </a:rPr>
              <a:t> Model Maker ile özelleştirebilirsiniz. </a:t>
            </a:r>
          </a:p>
          <a:p>
            <a:pPr marL="342900" indent="-342900" algn="just">
              <a:buFont typeface="Arial" panose="020B0604020202020204" pitchFamily="34" charset="0"/>
              <a:buChar char="•"/>
            </a:pPr>
            <a:r>
              <a:rPr lang="tr-TR" b="0" i="0" dirty="0">
                <a:solidFill>
                  <a:srgbClr val="374151"/>
                </a:solidFill>
                <a:effectLst/>
                <a:latin typeface="Söhne"/>
              </a:rPr>
              <a:t>Bu model değiştirme aracı, sağladığınız verileri kullanarak modeli yeniden oluşturur. </a:t>
            </a:r>
          </a:p>
          <a:p>
            <a:pPr marL="342900" indent="-342900" algn="just">
              <a:buFont typeface="Arial" panose="020B0604020202020204" pitchFamily="34" charset="0"/>
              <a:buChar char="•"/>
            </a:pPr>
            <a:r>
              <a:rPr lang="tr-TR" b="0" i="0" dirty="0">
                <a:solidFill>
                  <a:srgbClr val="374151"/>
                </a:solidFill>
                <a:effectLst/>
                <a:latin typeface="Söhne"/>
              </a:rPr>
              <a:t>Bu yöntem, yeni bir model eğitmekten daha hızlıdır ve belirli uygulamanız için daha kullanışlı bir model üretebilir.</a:t>
            </a:r>
          </a:p>
          <a:p>
            <a:pPr marL="342900" indent="-342900" algn="just">
              <a:buFont typeface="Arial" panose="020B0604020202020204" pitchFamily="34" charset="0"/>
              <a:buChar char="•"/>
            </a:pPr>
            <a:r>
              <a:rPr lang="tr-TR" b="1" dirty="0">
                <a:solidFill>
                  <a:srgbClr val="374151"/>
                </a:solidFill>
                <a:latin typeface="Söhne"/>
              </a:rPr>
              <a:t>Bu işlemi Google </a:t>
            </a:r>
            <a:r>
              <a:rPr lang="tr-TR" b="1" dirty="0" err="1">
                <a:solidFill>
                  <a:srgbClr val="374151"/>
                </a:solidFill>
                <a:latin typeface="Söhne"/>
              </a:rPr>
              <a:t>Colab</a:t>
            </a:r>
            <a:r>
              <a:rPr lang="tr-TR" b="1" dirty="0">
                <a:solidFill>
                  <a:srgbClr val="374151"/>
                </a:solidFill>
                <a:latin typeface="Söhne"/>
              </a:rPr>
              <a:t> ortamında yapacağız.</a:t>
            </a:r>
          </a:p>
          <a:p>
            <a:pPr marL="342900" indent="-342900" algn="just">
              <a:buFont typeface="Arial" panose="020B0604020202020204" pitchFamily="34" charset="0"/>
              <a:buChar char="•"/>
            </a:pPr>
            <a:r>
              <a:rPr lang="tr-TR" dirty="0">
                <a:solidFill>
                  <a:srgbClr val="374151"/>
                </a:solidFill>
                <a:latin typeface="Söhne"/>
              </a:rPr>
              <a:t>Aşağıdaki kütüphaneleri yükleyin.</a:t>
            </a:r>
          </a:p>
          <a:p>
            <a:pPr algn="just"/>
            <a:r>
              <a:rPr lang="tr-TR" dirty="0">
                <a:solidFill>
                  <a:srgbClr val="0070C0"/>
                </a:solidFill>
                <a:latin typeface="Söhne"/>
              </a:rPr>
              <a:t>!</a:t>
            </a:r>
            <a:r>
              <a:rPr lang="tr-TR" dirty="0" err="1">
                <a:solidFill>
                  <a:srgbClr val="0070C0"/>
                </a:solidFill>
                <a:latin typeface="Söhne"/>
              </a:rPr>
              <a:t>python</a:t>
            </a:r>
            <a:r>
              <a:rPr lang="tr-TR" dirty="0">
                <a:solidFill>
                  <a:srgbClr val="0070C0"/>
                </a:solidFill>
                <a:latin typeface="Söhne"/>
              </a:rPr>
              <a:t> --</a:t>
            </a:r>
            <a:r>
              <a:rPr lang="tr-TR" dirty="0" err="1">
                <a:solidFill>
                  <a:srgbClr val="0070C0"/>
                </a:solidFill>
                <a:latin typeface="Söhne"/>
              </a:rPr>
              <a:t>version</a:t>
            </a:r>
            <a:endParaRPr lang="tr-TR" dirty="0">
              <a:solidFill>
                <a:srgbClr val="0070C0"/>
              </a:solidFill>
              <a:latin typeface="Söhne"/>
            </a:endParaRPr>
          </a:p>
          <a:p>
            <a:pPr algn="just"/>
            <a:r>
              <a:rPr lang="tr-TR" dirty="0">
                <a:solidFill>
                  <a:srgbClr val="0070C0"/>
                </a:solidFill>
                <a:latin typeface="Söhne"/>
              </a:rPr>
              <a:t>!</a:t>
            </a:r>
            <a:r>
              <a:rPr lang="tr-TR" dirty="0" err="1">
                <a:solidFill>
                  <a:srgbClr val="0070C0"/>
                </a:solidFill>
                <a:latin typeface="Söhne"/>
              </a:rPr>
              <a:t>pip</a:t>
            </a:r>
            <a:r>
              <a:rPr lang="tr-TR" dirty="0">
                <a:solidFill>
                  <a:srgbClr val="0070C0"/>
                </a:solidFill>
                <a:latin typeface="Söhne"/>
              </a:rPr>
              <a:t> </a:t>
            </a:r>
            <a:r>
              <a:rPr lang="tr-TR" dirty="0" err="1">
                <a:solidFill>
                  <a:srgbClr val="0070C0"/>
                </a:solidFill>
                <a:latin typeface="Söhne"/>
              </a:rPr>
              <a:t>install</a:t>
            </a:r>
            <a:r>
              <a:rPr lang="tr-TR" dirty="0">
                <a:solidFill>
                  <a:srgbClr val="0070C0"/>
                </a:solidFill>
                <a:latin typeface="Söhne"/>
              </a:rPr>
              <a:t> --</a:t>
            </a:r>
            <a:r>
              <a:rPr lang="tr-TR" dirty="0" err="1">
                <a:solidFill>
                  <a:srgbClr val="0070C0"/>
                </a:solidFill>
                <a:latin typeface="Söhne"/>
              </a:rPr>
              <a:t>upgrade</a:t>
            </a:r>
            <a:r>
              <a:rPr lang="tr-TR" dirty="0">
                <a:solidFill>
                  <a:srgbClr val="0070C0"/>
                </a:solidFill>
                <a:latin typeface="Söhne"/>
              </a:rPr>
              <a:t> </a:t>
            </a:r>
            <a:r>
              <a:rPr lang="tr-TR" dirty="0" err="1">
                <a:solidFill>
                  <a:srgbClr val="0070C0"/>
                </a:solidFill>
                <a:latin typeface="Söhne"/>
              </a:rPr>
              <a:t>pip</a:t>
            </a:r>
            <a:endParaRPr lang="tr-TR" dirty="0">
              <a:solidFill>
                <a:srgbClr val="0070C0"/>
              </a:solidFill>
              <a:latin typeface="Söhne"/>
            </a:endParaRPr>
          </a:p>
          <a:p>
            <a:pPr algn="just"/>
            <a:r>
              <a:rPr lang="tr-TR" dirty="0">
                <a:solidFill>
                  <a:srgbClr val="0070C0"/>
                </a:solidFill>
                <a:latin typeface="Söhne"/>
              </a:rPr>
              <a:t>!</a:t>
            </a:r>
            <a:r>
              <a:rPr lang="tr-TR" dirty="0" err="1">
                <a:solidFill>
                  <a:srgbClr val="0070C0"/>
                </a:solidFill>
                <a:latin typeface="Söhne"/>
              </a:rPr>
              <a:t>pip</a:t>
            </a:r>
            <a:r>
              <a:rPr lang="tr-TR" dirty="0">
                <a:solidFill>
                  <a:srgbClr val="0070C0"/>
                </a:solidFill>
                <a:latin typeface="Söhne"/>
              </a:rPr>
              <a:t> </a:t>
            </a:r>
            <a:r>
              <a:rPr lang="tr-TR" dirty="0" err="1">
                <a:solidFill>
                  <a:srgbClr val="0070C0"/>
                </a:solidFill>
                <a:latin typeface="Söhne"/>
              </a:rPr>
              <a:t>install</a:t>
            </a:r>
            <a:r>
              <a:rPr lang="tr-TR" dirty="0">
                <a:solidFill>
                  <a:srgbClr val="0070C0"/>
                </a:solidFill>
                <a:latin typeface="Söhne"/>
              </a:rPr>
              <a:t> </a:t>
            </a:r>
            <a:r>
              <a:rPr lang="tr-TR" dirty="0" err="1">
                <a:solidFill>
                  <a:srgbClr val="0070C0"/>
                </a:solidFill>
                <a:latin typeface="Söhne"/>
              </a:rPr>
              <a:t>mediapipe</a:t>
            </a:r>
            <a:r>
              <a:rPr lang="tr-TR" dirty="0">
                <a:solidFill>
                  <a:srgbClr val="0070C0"/>
                </a:solidFill>
                <a:latin typeface="Söhne"/>
              </a:rPr>
              <a:t>-model-</a:t>
            </a:r>
            <a:r>
              <a:rPr lang="tr-TR" dirty="0" err="1">
                <a:solidFill>
                  <a:srgbClr val="0070C0"/>
                </a:solidFill>
                <a:latin typeface="Söhne"/>
              </a:rPr>
              <a:t>maker</a:t>
            </a:r>
            <a:endParaRPr lang="tr-TR" dirty="0">
              <a:solidFill>
                <a:srgbClr val="0070C0"/>
              </a:solidFill>
              <a:latin typeface="Söhne"/>
            </a:endParaRPr>
          </a:p>
        </p:txBody>
      </p:sp>
    </p:spTree>
    <p:extLst>
      <p:ext uri="{BB962C8B-B14F-4D97-AF65-F5344CB8AC3E}">
        <p14:creationId xmlns:p14="http://schemas.microsoft.com/office/powerpoint/2010/main" val="2686521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85222" y="286648"/>
            <a:ext cx="11446530" cy="572907"/>
          </a:xfrm>
        </p:spPr>
        <p:txBody>
          <a:bodyPr rtlCol="0">
            <a:noAutofit/>
          </a:bodyPr>
          <a:lstStyle/>
          <a:p>
            <a:pPr rtl="0"/>
            <a:r>
              <a:rPr lang="tr-TR" sz="2800" dirty="0"/>
              <a:t>Örnek Uygulama-&gt;Real-time Object </a:t>
            </a:r>
            <a:r>
              <a:rPr lang="tr-TR" sz="2800" dirty="0" err="1"/>
              <a:t>Detection</a:t>
            </a:r>
            <a:r>
              <a:rPr lang="tr-TR" sz="2800" dirty="0"/>
              <a:t>-&gt;Re-Train-&gt; (</a:t>
            </a:r>
            <a:r>
              <a:rPr lang="tr-TR" sz="2800" dirty="0" err="1">
                <a:solidFill>
                  <a:srgbClr val="0070C0"/>
                </a:solidFill>
              </a:rPr>
              <a:t>object_detector_retrain.ipynb</a:t>
            </a:r>
            <a:r>
              <a:rPr lang="tr-TR" sz="2800" dirty="0">
                <a:solidFill>
                  <a:srgbClr val="0070C0"/>
                </a:solidFill>
              </a:rPr>
              <a:t>)</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17</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1031738"/>
            <a:ext cx="11055096"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dirty="0">
                <a:solidFill>
                  <a:srgbClr val="374151"/>
                </a:solidFill>
                <a:latin typeface="Söhne"/>
              </a:rPr>
              <a:t>Gerekli Python sınıflarını içe aktarmak için aşağıdaki kodu kullanabilirsiniz:</a:t>
            </a:r>
          </a:p>
          <a:p>
            <a:pPr marL="342900" indent="-342900" algn="just">
              <a:buFont typeface="Arial" panose="020B0604020202020204" pitchFamily="34" charset="0"/>
              <a:buChar char="•"/>
            </a:pPr>
            <a:endParaRPr lang="tr-TR" dirty="0">
              <a:solidFill>
                <a:srgbClr val="374151"/>
              </a:solidFill>
              <a:latin typeface="Söhne"/>
            </a:endParaRPr>
          </a:p>
          <a:p>
            <a:pPr marL="1828800" lvl="4" indent="0" algn="just">
              <a:spcBef>
                <a:spcPts val="600"/>
              </a:spcBef>
              <a:buNone/>
            </a:pPr>
            <a:r>
              <a:rPr lang="tr-TR" sz="2000" dirty="0" err="1">
                <a:solidFill>
                  <a:srgbClr val="0070C0"/>
                </a:solidFill>
                <a:latin typeface="Söhne"/>
              </a:rPr>
              <a:t>from</a:t>
            </a:r>
            <a:r>
              <a:rPr lang="tr-TR" sz="2000" dirty="0">
                <a:solidFill>
                  <a:srgbClr val="0070C0"/>
                </a:solidFill>
                <a:latin typeface="Söhne"/>
              </a:rPr>
              <a:t> </a:t>
            </a:r>
            <a:r>
              <a:rPr lang="tr-TR" sz="2000" dirty="0" err="1">
                <a:solidFill>
                  <a:srgbClr val="0070C0"/>
                </a:solidFill>
                <a:latin typeface="Söhne"/>
              </a:rPr>
              <a:t>google.colab</a:t>
            </a:r>
            <a:r>
              <a:rPr lang="tr-TR" sz="2000" dirty="0">
                <a:solidFill>
                  <a:srgbClr val="0070C0"/>
                </a:solidFill>
                <a:latin typeface="Söhne"/>
              </a:rPr>
              <a:t> </a:t>
            </a: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files</a:t>
            </a:r>
            <a:endParaRPr lang="tr-TR" sz="2000" dirty="0">
              <a:solidFill>
                <a:srgbClr val="0070C0"/>
              </a:solidFill>
              <a:latin typeface="Söhne"/>
            </a:endParaRPr>
          </a:p>
          <a:p>
            <a:pPr marL="1828800" lvl="4" indent="0" algn="just">
              <a:spcBef>
                <a:spcPts val="600"/>
              </a:spcBef>
              <a:buNone/>
            </a:pP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os</a:t>
            </a:r>
            <a:endParaRPr lang="tr-TR" sz="2000" dirty="0">
              <a:solidFill>
                <a:srgbClr val="0070C0"/>
              </a:solidFill>
              <a:latin typeface="Söhne"/>
            </a:endParaRPr>
          </a:p>
          <a:p>
            <a:pPr marL="1828800" lvl="4" indent="0" algn="just">
              <a:spcBef>
                <a:spcPts val="600"/>
              </a:spcBef>
              <a:buNone/>
            </a:pP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json</a:t>
            </a:r>
            <a:endParaRPr lang="tr-TR" sz="2000" dirty="0">
              <a:solidFill>
                <a:srgbClr val="0070C0"/>
              </a:solidFill>
              <a:latin typeface="Söhne"/>
            </a:endParaRPr>
          </a:p>
          <a:p>
            <a:pPr marL="1828800" lvl="4" indent="0" algn="just">
              <a:spcBef>
                <a:spcPts val="600"/>
              </a:spcBef>
              <a:buNone/>
            </a:pP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tensorflow</a:t>
            </a:r>
            <a:r>
              <a:rPr lang="tr-TR" sz="2000" dirty="0">
                <a:solidFill>
                  <a:srgbClr val="0070C0"/>
                </a:solidFill>
                <a:latin typeface="Söhne"/>
              </a:rPr>
              <a:t> as </a:t>
            </a:r>
            <a:r>
              <a:rPr lang="tr-TR" sz="2000" dirty="0" err="1">
                <a:solidFill>
                  <a:srgbClr val="0070C0"/>
                </a:solidFill>
                <a:latin typeface="Söhne"/>
              </a:rPr>
              <a:t>tf</a:t>
            </a:r>
            <a:endParaRPr lang="tr-TR" sz="2000" dirty="0">
              <a:solidFill>
                <a:srgbClr val="0070C0"/>
              </a:solidFill>
              <a:latin typeface="Söhne"/>
            </a:endParaRPr>
          </a:p>
          <a:p>
            <a:pPr marL="1828800" lvl="4" indent="0" algn="just">
              <a:spcBef>
                <a:spcPts val="600"/>
              </a:spcBef>
              <a:buNone/>
            </a:pPr>
            <a:r>
              <a:rPr lang="tr-TR" sz="2000" dirty="0" err="1">
                <a:solidFill>
                  <a:srgbClr val="0070C0"/>
                </a:solidFill>
                <a:latin typeface="Söhne"/>
              </a:rPr>
              <a:t>assert</a:t>
            </a:r>
            <a:r>
              <a:rPr lang="tr-TR" sz="2000" dirty="0">
                <a:solidFill>
                  <a:srgbClr val="0070C0"/>
                </a:solidFill>
                <a:latin typeface="Söhne"/>
              </a:rPr>
              <a:t> </a:t>
            </a:r>
            <a:r>
              <a:rPr lang="tr-TR" sz="2000" dirty="0" err="1">
                <a:solidFill>
                  <a:srgbClr val="0070C0"/>
                </a:solidFill>
                <a:latin typeface="Söhne"/>
              </a:rPr>
              <a:t>tf</a:t>
            </a:r>
            <a:r>
              <a:rPr lang="tr-TR" sz="2000" dirty="0">
                <a:solidFill>
                  <a:srgbClr val="0070C0"/>
                </a:solidFill>
                <a:latin typeface="Söhne"/>
              </a:rPr>
              <a:t>.__</a:t>
            </a:r>
            <a:r>
              <a:rPr lang="tr-TR" sz="2000" dirty="0" err="1">
                <a:solidFill>
                  <a:srgbClr val="0070C0"/>
                </a:solidFill>
                <a:latin typeface="Söhne"/>
              </a:rPr>
              <a:t>version</a:t>
            </a:r>
            <a:r>
              <a:rPr lang="tr-TR" sz="2000" dirty="0">
                <a:solidFill>
                  <a:srgbClr val="0070C0"/>
                </a:solidFill>
                <a:latin typeface="Söhne"/>
              </a:rPr>
              <a:t>__.</a:t>
            </a:r>
            <a:r>
              <a:rPr lang="tr-TR" sz="2000" dirty="0" err="1">
                <a:solidFill>
                  <a:srgbClr val="0070C0"/>
                </a:solidFill>
                <a:latin typeface="Söhne"/>
              </a:rPr>
              <a:t>startswith</a:t>
            </a:r>
            <a:r>
              <a:rPr lang="tr-TR" sz="2000" dirty="0">
                <a:solidFill>
                  <a:srgbClr val="0070C0"/>
                </a:solidFill>
                <a:latin typeface="Söhne"/>
              </a:rPr>
              <a:t>('2')</a:t>
            </a:r>
          </a:p>
          <a:p>
            <a:pPr marL="1828800" lvl="4" indent="0" algn="just">
              <a:spcBef>
                <a:spcPts val="600"/>
              </a:spcBef>
              <a:buNone/>
            </a:pPr>
            <a:r>
              <a:rPr lang="tr-TR" sz="2000" dirty="0" err="1">
                <a:solidFill>
                  <a:srgbClr val="0070C0"/>
                </a:solidFill>
                <a:latin typeface="Söhne"/>
              </a:rPr>
              <a:t>from</a:t>
            </a:r>
            <a:r>
              <a:rPr lang="tr-TR" sz="2000" dirty="0">
                <a:solidFill>
                  <a:srgbClr val="0070C0"/>
                </a:solidFill>
                <a:latin typeface="Söhne"/>
              </a:rPr>
              <a:t> </a:t>
            </a:r>
            <a:r>
              <a:rPr lang="tr-TR" sz="2000" dirty="0" err="1">
                <a:solidFill>
                  <a:srgbClr val="0070C0"/>
                </a:solidFill>
                <a:latin typeface="Söhne"/>
              </a:rPr>
              <a:t>mediapipe_model_maker</a:t>
            </a:r>
            <a:r>
              <a:rPr lang="tr-TR" sz="2000" dirty="0">
                <a:solidFill>
                  <a:srgbClr val="0070C0"/>
                </a:solidFill>
                <a:latin typeface="Söhne"/>
              </a:rPr>
              <a:t> </a:t>
            </a:r>
            <a:r>
              <a:rPr lang="tr-TR" sz="2000" dirty="0" err="1">
                <a:solidFill>
                  <a:srgbClr val="0070C0"/>
                </a:solidFill>
                <a:latin typeface="Söhne"/>
              </a:rPr>
              <a:t>import</a:t>
            </a:r>
            <a:r>
              <a:rPr lang="tr-TR" sz="2000" dirty="0">
                <a:solidFill>
                  <a:srgbClr val="0070C0"/>
                </a:solidFill>
                <a:latin typeface="Söhne"/>
              </a:rPr>
              <a:t> </a:t>
            </a:r>
            <a:r>
              <a:rPr lang="tr-TR" sz="2000" dirty="0" err="1">
                <a:solidFill>
                  <a:srgbClr val="0070C0"/>
                </a:solidFill>
                <a:latin typeface="Söhne"/>
              </a:rPr>
              <a:t>object_detector</a:t>
            </a:r>
            <a:endParaRPr lang="tr-TR" sz="2000" dirty="0">
              <a:solidFill>
                <a:srgbClr val="0070C0"/>
              </a:solidFill>
              <a:latin typeface="Söhne"/>
            </a:endParaRPr>
          </a:p>
        </p:txBody>
      </p:sp>
    </p:spTree>
    <p:extLst>
      <p:ext uri="{BB962C8B-B14F-4D97-AF65-F5344CB8AC3E}">
        <p14:creationId xmlns:p14="http://schemas.microsoft.com/office/powerpoint/2010/main" val="90412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18</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950976"/>
            <a:ext cx="11055096" cy="550468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Veri hazırlama</a:t>
            </a:r>
          </a:p>
          <a:p>
            <a:pPr marL="342900" indent="-342900" algn="just">
              <a:buFont typeface="Arial" panose="020B0604020202020204" pitchFamily="34" charset="0"/>
              <a:buChar char="•"/>
            </a:pPr>
            <a:r>
              <a:rPr lang="tr-TR" dirty="0">
                <a:solidFill>
                  <a:srgbClr val="374151"/>
                </a:solidFill>
                <a:latin typeface="Söhne"/>
              </a:rPr>
              <a:t>Bir nesne algılama modelini yeniden eğitmek için, tamamlanmış modelin tanıyabilmesi gereken öğeleri veya sınıfları içeren bir veri kümesine ihtiyaç vardır. </a:t>
            </a:r>
          </a:p>
          <a:p>
            <a:pPr marL="342900" indent="-342900" algn="just">
              <a:buFont typeface="Arial" panose="020B0604020202020204" pitchFamily="34" charset="0"/>
              <a:buChar char="•"/>
            </a:pPr>
            <a:r>
              <a:rPr lang="tr-TR" dirty="0">
                <a:solidFill>
                  <a:srgbClr val="374151"/>
                </a:solidFill>
                <a:latin typeface="Söhne"/>
              </a:rPr>
              <a:t>Bunun için halka açık bir veri kümesini kendi kullanım durumunuza uygun sınıflarla sınırlayarak, kendi veri kümenizi oluşturarak veya her ikisini birleştirerek yapabilirsiniz. Veri kümesi, yeni bir modeli eğitmek için gereken veri kümesinden çok daha küçük olabilir. </a:t>
            </a:r>
          </a:p>
          <a:p>
            <a:pPr marL="342900" indent="-342900" algn="just">
              <a:buFont typeface="Arial" panose="020B0604020202020204" pitchFamily="34" charset="0"/>
              <a:buChar char="•"/>
            </a:pPr>
            <a:r>
              <a:rPr lang="tr-TR" dirty="0">
                <a:solidFill>
                  <a:srgbClr val="374151"/>
                </a:solidFill>
                <a:latin typeface="Söhne"/>
              </a:rPr>
              <a:t>Örneğin, birçok referans modelini eğitmek için kullanılan COCO (https://cocodataset.org/) veri kümesi, 91 farklı nesne sınıfını içeren yüz binlerce görüntü içerir. </a:t>
            </a:r>
          </a:p>
          <a:p>
            <a:pPr marL="342900" indent="-342900" algn="just">
              <a:buFont typeface="Arial" panose="020B0604020202020204" pitchFamily="34" charset="0"/>
              <a:buChar char="•"/>
            </a:pPr>
            <a:r>
              <a:rPr lang="tr-TR" dirty="0">
                <a:solidFill>
                  <a:srgbClr val="374151"/>
                </a:solidFill>
                <a:latin typeface="Söhne"/>
              </a:rPr>
              <a:t>Model Maker ile transfer öğrenme kullanarak mevcut bir modeli daha küçük bir veri kümesiyle yeniden eğitebilir ve çıkarım doğruluk hedeflerinize bağlı olarak iyi performans elde edebilirsiniz. Bu örnekte, 2 farklı Android figürü veya 2 sınıf içeren ve toplamda 62 eğitim görüntüsü bulunan daha küçük bir örnek veri kümesini kullanılır.</a:t>
            </a:r>
          </a:p>
        </p:txBody>
      </p:sp>
    </p:spTree>
    <p:extLst>
      <p:ext uri="{BB962C8B-B14F-4D97-AF65-F5344CB8AC3E}">
        <p14:creationId xmlns:p14="http://schemas.microsoft.com/office/powerpoint/2010/main" val="34838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19</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950976"/>
            <a:ext cx="11055096" cy="550468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Veri hazırlama</a:t>
            </a:r>
          </a:p>
          <a:p>
            <a:pPr marL="342900" indent="-342900" algn="just">
              <a:buFont typeface="Arial" panose="020B0604020202020204" pitchFamily="34" charset="0"/>
              <a:buChar char="•"/>
            </a:pPr>
            <a:r>
              <a:rPr lang="tr-TR" dirty="0">
                <a:solidFill>
                  <a:srgbClr val="374151"/>
                </a:solidFill>
                <a:latin typeface="Söhne"/>
              </a:rPr>
              <a:t>Örnek veri kümesini indirmek için aşağıdaki kodu kullanabilirsiniz</a:t>
            </a:r>
          </a:p>
          <a:p>
            <a:pPr marL="342900" indent="-342900" algn="just">
              <a:buFont typeface="Arial" panose="020B0604020202020204" pitchFamily="34" charset="0"/>
              <a:buChar char="•"/>
            </a:pPr>
            <a:r>
              <a:rPr lang="tr-TR" dirty="0">
                <a:solidFill>
                  <a:srgbClr val="374151"/>
                </a:solidFill>
                <a:latin typeface="Söhne"/>
              </a:rPr>
              <a:t>Bu kod, veri kümesini </a:t>
            </a:r>
            <a:r>
              <a:rPr lang="tr-TR" dirty="0" err="1">
                <a:solidFill>
                  <a:srgbClr val="374151"/>
                </a:solidFill>
                <a:latin typeface="Söhne"/>
              </a:rPr>
              <a:t>android_figurine</a:t>
            </a:r>
            <a:r>
              <a:rPr lang="tr-TR" dirty="0">
                <a:solidFill>
                  <a:srgbClr val="374151"/>
                </a:solidFill>
                <a:latin typeface="Söhne"/>
              </a:rPr>
              <a:t> klasör konumunda saklar. Klasör, sırasıyla </a:t>
            </a:r>
            <a:r>
              <a:rPr lang="tr-TR" dirty="0" err="1">
                <a:solidFill>
                  <a:srgbClr val="374151"/>
                </a:solidFill>
                <a:latin typeface="Söhne"/>
              </a:rPr>
              <a:t>android_figurine</a:t>
            </a:r>
            <a:r>
              <a:rPr lang="tr-TR" dirty="0">
                <a:solidFill>
                  <a:srgbClr val="374151"/>
                </a:solidFill>
                <a:latin typeface="Söhne"/>
              </a:rPr>
              <a:t>/</a:t>
            </a:r>
            <a:r>
              <a:rPr lang="tr-TR" dirty="0" err="1">
                <a:solidFill>
                  <a:srgbClr val="374151"/>
                </a:solidFill>
                <a:latin typeface="Söhne"/>
              </a:rPr>
              <a:t>train</a:t>
            </a:r>
            <a:r>
              <a:rPr lang="tr-TR" dirty="0">
                <a:solidFill>
                  <a:srgbClr val="374151"/>
                </a:solidFill>
                <a:latin typeface="Söhne"/>
              </a:rPr>
              <a:t> ve </a:t>
            </a:r>
            <a:r>
              <a:rPr lang="tr-TR" dirty="0" err="1">
                <a:solidFill>
                  <a:srgbClr val="374151"/>
                </a:solidFill>
                <a:latin typeface="Söhne"/>
              </a:rPr>
              <a:t>android_figurine</a:t>
            </a:r>
            <a:r>
              <a:rPr lang="tr-TR" dirty="0">
                <a:solidFill>
                  <a:srgbClr val="374151"/>
                </a:solidFill>
                <a:latin typeface="Söhne"/>
              </a:rPr>
              <a:t>/</a:t>
            </a:r>
            <a:r>
              <a:rPr lang="tr-TR" dirty="0" err="1">
                <a:solidFill>
                  <a:srgbClr val="374151"/>
                </a:solidFill>
                <a:latin typeface="Söhne"/>
              </a:rPr>
              <a:t>validation</a:t>
            </a:r>
            <a:r>
              <a:rPr lang="tr-TR" dirty="0">
                <a:solidFill>
                  <a:srgbClr val="374151"/>
                </a:solidFill>
                <a:latin typeface="Söhne"/>
              </a:rPr>
              <a:t> olarak bulunan eğitim ve doğrulama veri kümeleri için iki alt klasör içerir. Eğitim ve doğrulama veri </a:t>
            </a:r>
            <a:r>
              <a:rPr lang="tr-TR" dirty="0" err="1">
                <a:solidFill>
                  <a:srgbClr val="374151"/>
                </a:solidFill>
                <a:latin typeface="Söhne"/>
              </a:rPr>
              <a:t>kümeleriCOCO</a:t>
            </a:r>
            <a:r>
              <a:rPr lang="tr-TR" dirty="0">
                <a:solidFill>
                  <a:srgbClr val="374151"/>
                </a:solidFill>
                <a:latin typeface="Söhne"/>
              </a:rPr>
              <a:t> Veri Seti formatına sahiptir.</a:t>
            </a:r>
          </a:p>
          <a:p>
            <a:pPr marL="457200" lvl="3" indent="0">
              <a:spcBef>
                <a:spcPts val="600"/>
              </a:spcBef>
              <a:buNone/>
            </a:pPr>
            <a:r>
              <a:rPr lang="tr-TR" sz="2000" dirty="0">
                <a:solidFill>
                  <a:srgbClr val="0070C0"/>
                </a:solidFill>
                <a:latin typeface="Söhne"/>
              </a:rPr>
              <a:t>!</a:t>
            </a:r>
            <a:r>
              <a:rPr lang="tr-TR" sz="2000" dirty="0" err="1">
                <a:solidFill>
                  <a:srgbClr val="0070C0"/>
                </a:solidFill>
                <a:latin typeface="Söhne"/>
              </a:rPr>
              <a:t>wget</a:t>
            </a:r>
            <a:r>
              <a:rPr lang="tr-TR" sz="2000" dirty="0">
                <a:solidFill>
                  <a:srgbClr val="0070C0"/>
                </a:solidFill>
                <a:latin typeface="Söhne"/>
              </a:rPr>
              <a:t> https://storage.googleapis.com/mediapipe-tasks/object_detector/android_figurine.zip</a:t>
            </a:r>
          </a:p>
          <a:p>
            <a:pPr marL="457200" lvl="3" indent="0" algn="just">
              <a:spcBef>
                <a:spcPts val="600"/>
              </a:spcBef>
              <a:buNone/>
            </a:pPr>
            <a:r>
              <a:rPr lang="tr-TR" sz="2000" dirty="0">
                <a:solidFill>
                  <a:srgbClr val="0070C0"/>
                </a:solidFill>
                <a:latin typeface="Söhne"/>
              </a:rPr>
              <a:t>!</a:t>
            </a:r>
            <a:r>
              <a:rPr lang="tr-TR" sz="2000" dirty="0" err="1">
                <a:solidFill>
                  <a:srgbClr val="0070C0"/>
                </a:solidFill>
                <a:latin typeface="Söhne"/>
              </a:rPr>
              <a:t>unzip</a:t>
            </a:r>
            <a:r>
              <a:rPr lang="tr-TR" sz="2000" dirty="0">
                <a:solidFill>
                  <a:srgbClr val="0070C0"/>
                </a:solidFill>
                <a:latin typeface="Söhne"/>
              </a:rPr>
              <a:t> android_figurine.zip</a:t>
            </a:r>
          </a:p>
          <a:p>
            <a:pPr marL="457200" lvl="3" indent="0" algn="just">
              <a:spcBef>
                <a:spcPts val="600"/>
              </a:spcBef>
              <a:buNone/>
            </a:pPr>
            <a:r>
              <a:rPr lang="tr-TR" sz="2000" dirty="0" err="1">
                <a:solidFill>
                  <a:srgbClr val="0070C0"/>
                </a:solidFill>
                <a:latin typeface="Söhne"/>
              </a:rPr>
              <a:t>train_dataset_path</a:t>
            </a:r>
            <a:r>
              <a:rPr lang="tr-TR" sz="2000" dirty="0">
                <a:solidFill>
                  <a:srgbClr val="0070C0"/>
                </a:solidFill>
                <a:latin typeface="Söhne"/>
              </a:rPr>
              <a:t> = "</a:t>
            </a:r>
            <a:r>
              <a:rPr lang="tr-TR" sz="2000" dirty="0" err="1">
                <a:solidFill>
                  <a:srgbClr val="0070C0"/>
                </a:solidFill>
                <a:latin typeface="Söhne"/>
              </a:rPr>
              <a:t>android_figurine</a:t>
            </a:r>
            <a:r>
              <a:rPr lang="tr-TR" sz="2000" dirty="0">
                <a:solidFill>
                  <a:srgbClr val="0070C0"/>
                </a:solidFill>
                <a:latin typeface="Söhne"/>
              </a:rPr>
              <a:t>/</a:t>
            </a:r>
            <a:r>
              <a:rPr lang="tr-TR" sz="2000" dirty="0" err="1">
                <a:solidFill>
                  <a:srgbClr val="0070C0"/>
                </a:solidFill>
                <a:latin typeface="Söhne"/>
              </a:rPr>
              <a:t>train</a:t>
            </a:r>
            <a:r>
              <a:rPr lang="tr-TR" sz="2000" dirty="0">
                <a:solidFill>
                  <a:srgbClr val="0070C0"/>
                </a:solidFill>
                <a:latin typeface="Söhne"/>
              </a:rPr>
              <a:t>"</a:t>
            </a:r>
          </a:p>
          <a:p>
            <a:pPr marL="457200" lvl="3" indent="0" algn="just">
              <a:spcBef>
                <a:spcPts val="600"/>
              </a:spcBef>
              <a:buNone/>
            </a:pPr>
            <a:r>
              <a:rPr lang="tr-TR" sz="2000" dirty="0" err="1">
                <a:solidFill>
                  <a:srgbClr val="0070C0"/>
                </a:solidFill>
                <a:latin typeface="Söhne"/>
              </a:rPr>
              <a:t>validation_dataset_path</a:t>
            </a:r>
            <a:r>
              <a:rPr lang="tr-TR" sz="2000" dirty="0">
                <a:solidFill>
                  <a:srgbClr val="0070C0"/>
                </a:solidFill>
                <a:latin typeface="Söhne"/>
              </a:rPr>
              <a:t> = "</a:t>
            </a:r>
            <a:r>
              <a:rPr lang="tr-TR" sz="2000" dirty="0" err="1">
                <a:solidFill>
                  <a:srgbClr val="0070C0"/>
                </a:solidFill>
                <a:latin typeface="Söhne"/>
              </a:rPr>
              <a:t>android_figurine</a:t>
            </a:r>
            <a:r>
              <a:rPr lang="tr-TR" sz="2000" dirty="0">
                <a:solidFill>
                  <a:srgbClr val="0070C0"/>
                </a:solidFill>
                <a:latin typeface="Söhne"/>
              </a:rPr>
              <a:t>/</a:t>
            </a:r>
            <a:r>
              <a:rPr lang="tr-TR" sz="2000" dirty="0" err="1">
                <a:solidFill>
                  <a:srgbClr val="0070C0"/>
                </a:solidFill>
                <a:latin typeface="Söhne"/>
              </a:rPr>
              <a:t>validation</a:t>
            </a:r>
            <a:r>
              <a:rPr lang="tr-TR" sz="2000" dirty="0">
                <a:solidFill>
                  <a:srgbClr val="0070C0"/>
                </a:solidFill>
                <a:latin typeface="Söhne"/>
              </a:rPr>
              <a:t>"</a:t>
            </a:r>
          </a:p>
        </p:txBody>
      </p:sp>
      <p:pic>
        <p:nvPicPr>
          <p:cNvPr id="4" name="Resim 3">
            <a:extLst>
              <a:ext uri="{FF2B5EF4-FFF2-40B4-BE49-F238E27FC236}">
                <a16:creationId xmlns:a16="http://schemas.microsoft.com/office/drawing/2014/main" id="{918032F0-38FF-30AD-4E35-A9BB204C5A48}"/>
              </a:ext>
            </a:extLst>
          </p:cNvPr>
          <p:cNvPicPr>
            <a:picLocks noChangeAspect="1"/>
          </p:cNvPicPr>
          <p:nvPr/>
        </p:nvPicPr>
        <p:blipFill>
          <a:blip r:embed="rId3"/>
          <a:stretch>
            <a:fillRect/>
          </a:stretch>
        </p:blipFill>
        <p:spPr>
          <a:xfrm>
            <a:off x="7350998" y="3614381"/>
            <a:ext cx="4002802" cy="2160000"/>
          </a:xfrm>
          <a:prstGeom prst="rect">
            <a:avLst/>
          </a:prstGeom>
        </p:spPr>
      </p:pic>
    </p:spTree>
    <p:extLst>
      <p:ext uri="{BB962C8B-B14F-4D97-AF65-F5344CB8AC3E}">
        <p14:creationId xmlns:p14="http://schemas.microsoft.com/office/powerpoint/2010/main" val="2660060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60711" y="895408"/>
            <a:ext cx="6190488" cy="572907"/>
          </a:xfrm>
        </p:spPr>
        <p:txBody>
          <a:bodyPr rtlCol="0">
            <a:normAutofit fontScale="90000"/>
          </a:bodyPr>
          <a:lstStyle/>
          <a:p>
            <a:pPr rtl="0"/>
            <a:r>
              <a:rPr lang="tr-TR" sz="4400" dirty="0"/>
              <a:t>Media </a:t>
            </a:r>
            <a:r>
              <a:rPr lang="tr-TR" sz="4400" dirty="0" err="1"/>
              <a:t>Pipe</a:t>
            </a:r>
            <a:r>
              <a:rPr lang="tr-TR" sz="4400" dirty="0"/>
              <a:t> Kütüphanesi</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254976" y="1468315"/>
            <a:ext cx="8554916" cy="5253160"/>
          </a:xfrm>
        </p:spPr>
        <p:txBody>
          <a:bodyPr rtlCol="0">
            <a:normAutofit/>
          </a:bodyPr>
          <a:lstStyle/>
          <a:p>
            <a:pPr marL="342900" indent="-342900" algn="just" rtl="0">
              <a:buFont typeface="Arial" panose="020B0604020202020204" pitchFamily="34" charset="0"/>
              <a:buChar char="•"/>
            </a:pPr>
            <a:r>
              <a:rPr lang="tr-TR" sz="2400" dirty="0" err="1">
                <a:latin typeface="Times New Roman" panose="02020603050405020304" pitchFamily="18" charset="0"/>
                <a:cs typeface="Times New Roman" panose="02020603050405020304" pitchFamily="18" charset="0"/>
              </a:rPr>
              <a:t>MediaPipe</a:t>
            </a:r>
            <a:r>
              <a:rPr lang="tr-TR" sz="2400" dirty="0">
                <a:latin typeface="Times New Roman" panose="02020603050405020304" pitchFamily="18" charset="0"/>
                <a:cs typeface="Times New Roman" panose="02020603050405020304" pitchFamily="18" charset="0"/>
              </a:rPr>
              <a:t> Google tarafından sunulan, </a:t>
            </a:r>
            <a:r>
              <a:rPr lang="tr-TR" sz="2400" dirty="0" err="1">
                <a:latin typeface="Times New Roman" panose="02020603050405020304" pitchFamily="18" charset="0"/>
                <a:cs typeface="Times New Roman" panose="02020603050405020304" pitchFamily="18" charset="0"/>
              </a:rPr>
              <a:t>cross</a:t>
            </a:r>
            <a:r>
              <a:rPr lang="tr-TR" sz="2400" dirty="0">
                <a:latin typeface="Times New Roman" panose="02020603050405020304" pitchFamily="18" charset="0"/>
                <a:cs typeface="Times New Roman" panose="02020603050405020304" pitchFamily="18" charset="0"/>
              </a:rPr>
              <a:t>-platform makine öğrenmesi çözümleri sunan açık kaynak bir çerçeve olarak tanımlanabilir. </a:t>
            </a:r>
          </a:p>
          <a:p>
            <a:pPr lvl="4" fontAlgn="base"/>
            <a:r>
              <a:rPr lang="tr-TR" sz="2400" b="0" i="0" dirty="0">
                <a:solidFill>
                  <a:srgbClr val="333333"/>
                </a:solidFill>
                <a:effectLst/>
                <a:latin typeface="Times New Roman" panose="02020603050405020304" pitchFamily="18" charset="0"/>
                <a:cs typeface="Times New Roman" panose="02020603050405020304" pitchFamily="18" charset="0"/>
              </a:rPr>
              <a:t>Yüz Tanıma (</a:t>
            </a:r>
            <a:r>
              <a:rPr lang="tr-TR" sz="2400" b="0" i="0" dirty="0" err="1">
                <a:solidFill>
                  <a:srgbClr val="333333"/>
                </a:solidFill>
                <a:effectLst/>
                <a:latin typeface="Times New Roman" panose="02020603050405020304" pitchFamily="18" charset="0"/>
                <a:cs typeface="Times New Roman" panose="02020603050405020304" pitchFamily="18" charset="0"/>
              </a:rPr>
              <a:t>Face</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Detection</a:t>
            </a:r>
            <a:r>
              <a:rPr lang="tr-TR" sz="2400" b="0" i="0" dirty="0">
                <a:solidFill>
                  <a:srgbClr val="333333"/>
                </a:solidFill>
                <a:effectLst/>
                <a:latin typeface="Times New Roman" panose="02020603050405020304" pitchFamily="18" charset="0"/>
                <a:cs typeface="Times New Roman" panose="02020603050405020304" pitchFamily="18" charset="0"/>
              </a:rPr>
              <a:t>)</a:t>
            </a:r>
          </a:p>
          <a:p>
            <a:pPr lvl="4" fontAlgn="base"/>
            <a:r>
              <a:rPr lang="tr-TR" sz="2400" b="0" i="0" dirty="0">
                <a:solidFill>
                  <a:srgbClr val="333333"/>
                </a:solidFill>
                <a:effectLst/>
                <a:latin typeface="Times New Roman" panose="02020603050405020304" pitchFamily="18" charset="0"/>
                <a:cs typeface="Times New Roman" panose="02020603050405020304" pitchFamily="18" charset="0"/>
              </a:rPr>
              <a:t>Çoklu El İzleme (Multi-</a:t>
            </a:r>
            <a:r>
              <a:rPr lang="tr-TR" sz="2400" b="0" i="0" dirty="0" err="1">
                <a:solidFill>
                  <a:srgbClr val="333333"/>
                </a:solidFill>
                <a:effectLst/>
                <a:latin typeface="Times New Roman" panose="02020603050405020304" pitchFamily="18" charset="0"/>
                <a:cs typeface="Times New Roman" panose="02020603050405020304" pitchFamily="18" charset="0"/>
              </a:rPr>
              <a:t>hand</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Tracking</a:t>
            </a:r>
            <a:r>
              <a:rPr lang="tr-TR" sz="2400" b="0" i="0" dirty="0">
                <a:solidFill>
                  <a:srgbClr val="333333"/>
                </a:solidFill>
                <a:effectLst/>
                <a:latin typeface="Times New Roman" panose="02020603050405020304" pitchFamily="18" charset="0"/>
                <a:cs typeface="Times New Roman" panose="02020603050405020304" pitchFamily="18" charset="0"/>
              </a:rPr>
              <a:t>)</a:t>
            </a:r>
          </a:p>
          <a:p>
            <a:pPr lvl="4" fontAlgn="base"/>
            <a:r>
              <a:rPr lang="tr-TR" sz="2400" b="0" i="0" dirty="0">
                <a:solidFill>
                  <a:srgbClr val="333333"/>
                </a:solidFill>
                <a:effectLst/>
                <a:latin typeface="Times New Roman" panose="02020603050405020304" pitchFamily="18" charset="0"/>
                <a:cs typeface="Times New Roman" panose="02020603050405020304" pitchFamily="18" charset="0"/>
              </a:rPr>
              <a:t>Saç Segmentasyonu (</a:t>
            </a:r>
            <a:r>
              <a:rPr lang="tr-TR" sz="2400" b="0" i="0" dirty="0" err="1">
                <a:solidFill>
                  <a:srgbClr val="333333"/>
                </a:solidFill>
                <a:effectLst/>
                <a:latin typeface="Times New Roman" panose="02020603050405020304" pitchFamily="18" charset="0"/>
                <a:cs typeface="Times New Roman" panose="02020603050405020304" pitchFamily="18" charset="0"/>
              </a:rPr>
              <a:t>Hair</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Segmentation</a:t>
            </a:r>
            <a:r>
              <a:rPr lang="tr-TR" sz="2400" b="0" i="0" dirty="0">
                <a:solidFill>
                  <a:srgbClr val="333333"/>
                </a:solidFill>
                <a:effectLst/>
                <a:latin typeface="Times New Roman" panose="02020603050405020304" pitchFamily="18" charset="0"/>
                <a:cs typeface="Times New Roman" panose="02020603050405020304" pitchFamily="18" charset="0"/>
              </a:rPr>
              <a:t>)</a:t>
            </a:r>
          </a:p>
          <a:p>
            <a:pPr lvl="4" fontAlgn="base"/>
            <a:r>
              <a:rPr lang="tr-TR" sz="2400" b="0" i="0" dirty="0">
                <a:solidFill>
                  <a:srgbClr val="333333"/>
                </a:solidFill>
                <a:effectLst/>
                <a:latin typeface="Times New Roman" panose="02020603050405020304" pitchFamily="18" charset="0"/>
                <a:cs typeface="Times New Roman" panose="02020603050405020304" pitchFamily="18" charset="0"/>
              </a:rPr>
              <a:t>Nesne Tanıma ve İzleme (Object </a:t>
            </a:r>
            <a:r>
              <a:rPr lang="tr-TR" sz="2400" b="0" i="0" dirty="0" err="1">
                <a:solidFill>
                  <a:srgbClr val="333333"/>
                </a:solidFill>
                <a:effectLst/>
                <a:latin typeface="Times New Roman" panose="02020603050405020304" pitchFamily="18" charset="0"/>
                <a:cs typeface="Times New Roman" panose="02020603050405020304" pitchFamily="18" charset="0"/>
              </a:rPr>
              <a:t>Detection</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and</a:t>
            </a:r>
            <a:r>
              <a:rPr lang="tr-TR" sz="2400" b="0" i="0" dirty="0">
                <a:solidFill>
                  <a:srgbClr val="333333"/>
                </a:solidFill>
                <a:effectLst/>
                <a:latin typeface="Times New Roman" panose="02020603050405020304" pitchFamily="18" charset="0"/>
                <a:cs typeface="Times New Roman" panose="02020603050405020304" pitchFamily="18" charset="0"/>
              </a:rPr>
              <a:t> </a:t>
            </a:r>
            <a:r>
              <a:rPr lang="tr-TR" sz="2400" b="0" i="0" dirty="0" err="1">
                <a:solidFill>
                  <a:srgbClr val="333333"/>
                </a:solidFill>
                <a:effectLst/>
                <a:latin typeface="Times New Roman" panose="02020603050405020304" pitchFamily="18" charset="0"/>
                <a:cs typeface="Times New Roman" panose="02020603050405020304" pitchFamily="18" charset="0"/>
              </a:rPr>
              <a:t>Tracking</a:t>
            </a:r>
            <a:r>
              <a:rPr lang="tr-TR" sz="2400" b="0" i="0" dirty="0">
                <a:solidFill>
                  <a:srgbClr val="333333"/>
                </a:solidFill>
                <a:effectLst/>
                <a:latin typeface="Times New Roman" panose="02020603050405020304" pitchFamily="18" charset="0"/>
                <a:cs typeface="Times New Roman" panose="02020603050405020304" pitchFamily="18" charset="0"/>
              </a:rPr>
              <a:t>)</a:t>
            </a:r>
          </a:p>
          <a:p>
            <a:pPr lvl="4" fontAlgn="base"/>
            <a:r>
              <a:rPr lang="tr-TR" sz="2400" b="0" i="0" dirty="0" err="1">
                <a:solidFill>
                  <a:srgbClr val="333333"/>
                </a:solidFill>
                <a:effectLst/>
                <a:latin typeface="Times New Roman" panose="02020603050405020304" pitchFamily="18" charset="0"/>
                <a:cs typeface="Times New Roman" panose="02020603050405020304" pitchFamily="18" charset="0"/>
              </a:rPr>
              <a:t>Objectron</a:t>
            </a:r>
            <a:r>
              <a:rPr lang="tr-TR" sz="2400" b="0" i="0" dirty="0">
                <a:solidFill>
                  <a:srgbClr val="333333"/>
                </a:solidFill>
                <a:effectLst/>
                <a:latin typeface="Times New Roman" panose="02020603050405020304" pitchFamily="18" charset="0"/>
                <a:cs typeface="Times New Roman" panose="02020603050405020304" pitchFamily="18" charset="0"/>
              </a:rPr>
              <a:t>: 3D Nesne Tanıma ve İzleme</a:t>
            </a:r>
          </a:p>
          <a:p>
            <a:pPr lvl="4" fontAlgn="base"/>
            <a:r>
              <a:rPr lang="tr-TR" sz="2400" b="0" i="0" dirty="0" err="1">
                <a:solidFill>
                  <a:srgbClr val="333333"/>
                </a:solidFill>
                <a:effectLst/>
                <a:latin typeface="Times New Roman" panose="02020603050405020304" pitchFamily="18" charset="0"/>
                <a:cs typeface="Times New Roman" panose="02020603050405020304" pitchFamily="18" charset="0"/>
              </a:rPr>
              <a:t>AutoFlip</a:t>
            </a:r>
            <a:r>
              <a:rPr lang="tr-TR" sz="2400" b="0" i="0" dirty="0">
                <a:solidFill>
                  <a:srgbClr val="333333"/>
                </a:solidFill>
                <a:effectLst/>
                <a:latin typeface="Times New Roman" panose="02020603050405020304" pitchFamily="18" charset="0"/>
                <a:cs typeface="Times New Roman" panose="02020603050405020304" pitchFamily="18" charset="0"/>
              </a:rPr>
              <a:t>: Otomatik Video Kırpma İşlemi</a:t>
            </a:r>
            <a:endParaRPr lang="tr-TR" sz="24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a:t>
            </a:fld>
            <a:endParaRPr lang="tr-TR"/>
          </a:p>
        </p:txBody>
      </p:sp>
    </p:spTree>
    <p:extLst>
      <p:ext uri="{BB962C8B-B14F-4D97-AF65-F5344CB8AC3E}">
        <p14:creationId xmlns:p14="http://schemas.microsoft.com/office/powerpoint/2010/main" val="3881878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20</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603504" y="1031738"/>
            <a:ext cx="3811180" cy="5423926"/>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Desteklenen </a:t>
            </a:r>
            <a:r>
              <a:rPr lang="tr-TR" sz="1800" b="1" u="sng" dirty="0" err="1">
                <a:solidFill>
                  <a:srgbClr val="0070C0"/>
                </a:solidFill>
                <a:latin typeface="Söhne"/>
              </a:rPr>
              <a:t>veriseti</a:t>
            </a:r>
            <a:r>
              <a:rPr lang="tr-TR" sz="1800" b="1" u="sng" dirty="0">
                <a:solidFill>
                  <a:srgbClr val="0070C0"/>
                </a:solidFill>
                <a:latin typeface="Söhne"/>
              </a:rPr>
              <a:t> formatları</a:t>
            </a:r>
          </a:p>
          <a:p>
            <a:pPr marL="342900" indent="-342900" algn="just">
              <a:buFont typeface="Arial" panose="020B0604020202020204" pitchFamily="34" charset="0"/>
              <a:buChar char="•"/>
            </a:pPr>
            <a:r>
              <a:rPr lang="tr-TR" sz="1800" dirty="0">
                <a:solidFill>
                  <a:srgbClr val="374151"/>
                </a:solidFill>
                <a:latin typeface="Söhne"/>
              </a:rPr>
              <a:t>Model Maker Nesne Algılama </a:t>
            </a:r>
            <a:r>
              <a:rPr lang="tr-TR" sz="1800" dirty="0" err="1">
                <a:solidFill>
                  <a:srgbClr val="374151"/>
                </a:solidFill>
                <a:latin typeface="Söhne"/>
              </a:rPr>
              <a:t>API'si</a:t>
            </a:r>
            <a:r>
              <a:rPr lang="tr-TR" sz="1800" dirty="0">
                <a:solidFill>
                  <a:srgbClr val="374151"/>
                </a:solidFill>
                <a:latin typeface="Söhne"/>
              </a:rPr>
              <a:t> aşağıdaki veri kümesi formatlarını okuma desteği sunar.</a:t>
            </a:r>
          </a:p>
          <a:p>
            <a:pPr algn="ctr"/>
            <a:r>
              <a:rPr lang="tr-TR" sz="1800" b="1" u="sng" dirty="0">
                <a:solidFill>
                  <a:srgbClr val="0070C0"/>
                </a:solidFill>
                <a:latin typeface="Söhne"/>
              </a:rPr>
              <a:t>COCO formatı</a:t>
            </a:r>
          </a:p>
          <a:p>
            <a:pPr marL="342900" indent="-342900" algn="just">
              <a:buFont typeface="Arial" panose="020B0604020202020204" pitchFamily="34" charset="0"/>
              <a:buChar char="•"/>
            </a:pPr>
            <a:r>
              <a:rPr lang="tr-TR" sz="1800" dirty="0">
                <a:solidFill>
                  <a:srgbClr val="374151"/>
                </a:solidFill>
                <a:latin typeface="Söhne"/>
              </a:rPr>
              <a:t>COCO veri kümesi formatı, tüm görüntüleri depolayan bir data klasörü ve tüm görüntülerin nesne etiketlerini içeren tek bir </a:t>
            </a:r>
            <a:r>
              <a:rPr lang="tr-TR" sz="1800" dirty="0" err="1">
                <a:solidFill>
                  <a:srgbClr val="374151"/>
                </a:solidFill>
                <a:latin typeface="Söhne"/>
              </a:rPr>
              <a:t>labels.json</a:t>
            </a:r>
            <a:r>
              <a:rPr lang="tr-TR" sz="1800" dirty="0">
                <a:solidFill>
                  <a:srgbClr val="374151"/>
                </a:solidFill>
                <a:latin typeface="Söhne"/>
              </a:rPr>
              <a:t> dosyasına sahiptir.</a:t>
            </a:r>
          </a:p>
        </p:txBody>
      </p:sp>
      <p:pic>
        <p:nvPicPr>
          <p:cNvPr id="4" name="Resim 3">
            <a:extLst>
              <a:ext uri="{FF2B5EF4-FFF2-40B4-BE49-F238E27FC236}">
                <a16:creationId xmlns:a16="http://schemas.microsoft.com/office/drawing/2014/main" id="{9EF77409-2E2C-0A14-6C8A-01CD2187534F}"/>
              </a:ext>
            </a:extLst>
          </p:cNvPr>
          <p:cNvPicPr>
            <a:picLocks noChangeAspect="1"/>
          </p:cNvPicPr>
          <p:nvPr/>
        </p:nvPicPr>
        <p:blipFill>
          <a:blip r:embed="rId3"/>
          <a:stretch>
            <a:fillRect/>
          </a:stretch>
        </p:blipFill>
        <p:spPr>
          <a:xfrm>
            <a:off x="4535130" y="952500"/>
            <a:ext cx="7305675" cy="5905500"/>
          </a:xfrm>
          <a:prstGeom prst="rect">
            <a:avLst/>
          </a:prstGeom>
        </p:spPr>
      </p:pic>
    </p:spTree>
    <p:extLst>
      <p:ext uri="{BB962C8B-B14F-4D97-AF65-F5344CB8AC3E}">
        <p14:creationId xmlns:p14="http://schemas.microsoft.com/office/powerpoint/2010/main" val="1289706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21</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8"/>
            <a:ext cx="5568696" cy="5423926"/>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Desteklenen </a:t>
            </a:r>
            <a:r>
              <a:rPr lang="tr-TR" sz="1800" b="1" u="sng" dirty="0" err="1">
                <a:solidFill>
                  <a:srgbClr val="0070C0"/>
                </a:solidFill>
                <a:latin typeface="Söhne"/>
              </a:rPr>
              <a:t>veriseti</a:t>
            </a:r>
            <a:r>
              <a:rPr lang="tr-TR" sz="1800" b="1" u="sng" dirty="0">
                <a:solidFill>
                  <a:srgbClr val="0070C0"/>
                </a:solidFill>
                <a:latin typeface="Söhne"/>
              </a:rPr>
              <a:t> formatları</a:t>
            </a:r>
          </a:p>
          <a:p>
            <a:pPr algn="ctr"/>
            <a:r>
              <a:rPr lang="tr-TR" sz="1800" b="1" u="sng" dirty="0">
                <a:solidFill>
                  <a:srgbClr val="0070C0"/>
                </a:solidFill>
                <a:latin typeface="Söhne"/>
              </a:rPr>
              <a:t>PASCAL VOC formatı</a:t>
            </a:r>
          </a:p>
          <a:p>
            <a:pPr marL="342900" indent="-342900" algn="just">
              <a:buFont typeface="Arial" panose="020B0604020202020204" pitchFamily="34" charset="0"/>
              <a:buChar char="•"/>
            </a:pPr>
            <a:r>
              <a:rPr lang="tr-TR" sz="1800" dirty="0">
                <a:solidFill>
                  <a:srgbClr val="374151"/>
                </a:solidFill>
                <a:latin typeface="Söhne"/>
              </a:rPr>
              <a:t>PASCAL VOC veri kümesi formatı ayrıca tüm görüntüleri depolayan bir data klasörü içerir, ancak etiketlemeler her görüntü için karşılık gelen XML dosyalarına </a:t>
            </a:r>
            <a:r>
              <a:rPr lang="tr-TR" sz="1800" dirty="0" err="1">
                <a:solidFill>
                  <a:srgbClr val="374151"/>
                </a:solidFill>
                <a:latin typeface="Söhne"/>
              </a:rPr>
              <a:t>Annotations</a:t>
            </a:r>
            <a:r>
              <a:rPr lang="tr-TR" sz="1800" dirty="0">
                <a:solidFill>
                  <a:srgbClr val="374151"/>
                </a:solidFill>
                <a:latin typeface="Söhne"/>
              </a:rPr>
              <a:t> klasöründe bölünmüştür. </a:t>
            </a:r>
          </a:p>
          <a:p>
            <a:pPr marL="342900" indent="-342900" algn="just">
              <a:buFont typeface="Arial" panose="020B0604020202020204" pitchFamily="34" charset="0"/>
              <a:buChar char="•"/>
            </a:pPr>
            <a:r>
              <a:rPr lang="tr-TR" sz="1800" dirty="0">
                <a:solidFill>
                  <a:srgbClr val="374151"/>
                </a:solidFill>
                <a:latin typeface="Söhne"/>
              </a:rPr>
              <a:t>Bu düzenleme, her görüntünün ayrı ayrı etiketlenmesini ve bu etiketlemelerin ayrı XML dosyalarında saklanmasını sağlar. </a:t>
            </a:r>
          </a:p>
          <a:p>
            <a:pPr marL="342900" indent="-342900" algn="just">
              <a:buFont typeface="Arial" panose="020B0604020202020204" pitchFamily="34" charset="0"/>
              <a:buChar char="•"/>
            </a:pPr>
            <a:r>
              <a:rPr lang="tr-TR" sz="1800" dirty="0">
                <a:solidFill>
                  <a:srgbClr val="374151"/>
                </a:solidFill>
                <a:latin typeface="Söhne"/>
              </a:rPr>
              <a:t>Bu şekilde veriler daha düzenli ve yönetilebilir hale gelir.</a:t>
            </a:r>
          </a:p>
        </p:txBody>
      </p:sp>
      <p:pic>
        <p:nvPicPr>
          <p:cNvPr id="5" name="Resim 4">
            <a:extLst>
              <a:ext uri="{FF2B5EF4-FFF2-40B4-BE49-F238E27FC236}">
                <a16:creationId xmlns:a16="http://schemas.microsoft.com/office/drawing/2014/main" id="{69F101BC-CAB2-DEAF-ACB3-4BBBB00F2AF0}"/>
              </a:ext>
            </a:extLst>
          </p:cNvPr>
          <p:cNvPicPr>
            <a:picLocks noChangeAspect="1"/>
          </p:cNvPicPr>
          <p:nvPr/>
        </p:nvPicPr>
        <p:blipFill>
          <a:blip r:embed="rId3"/>
          <a:stretch>
            <a:fillRect/>
          </a:stretch>
        </p:blipFill>
        <p:spPr>
          <a:xfrm>
            <a:off x="6422138" y="872944"/>
            <a:ext cx="3190875" cy="5921048"/>
          </a:xfrm>
          <a:prstGeom prst="rect">
            <a:avLst/>
          </a:prstGeom>
        </p:spPr>
      </p:pic>
    </p:spTree>
    <p:extLst>
      <p:ext uri="{BB962C8B-B14F-4D97-AF65-F5344CB8AC3E}">
        <p14:creationId xmlns:p14="http://schemas.microsoft.com/office/powerpoint/2010/main" val="2859501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22</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8"/>
            <a:ext cx="10671048" cy="5423926"/>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err="1">
                <a:solidFill>
                  <a:srgbClr val="0070C0"/>
                </a:solidFill>
                <a:latin typeface="Söhne"/>
              </a:rPr>
              <a:t>Review</a:t>
            </a:r>
            <a:r>
              <a:rPr lang="tr-TR" sz="1800" b="1" u="sng" dirty="0">
                <a:solidFill>
                  <a:srgbClr val="0070C0"/>
                </a:solidFill>
                <a:latin typeface="Söhne"/>
              </a:rPr>
              <a:t> </a:t>
            </a:r>
            <a:r>
              <a:rPr lang="tr-TR" sz="1800" b="1" u="sng" dirty="0" err="1">
                <a:solidFill>
                  <a:srgbClr val="0070C0"/>
                </a:solidFill>
                <a:latin typeface="Söhne"/>
              </a:rPr>
              <a:t>dataset</a:t>
            </a:r>
            <a:endParaRPr lang="tr-TR" sz="1800" b="1" u="sng" dirty="0">
              <a:solidFill>
                <a:srgbClr val="0070C0"/>
              </a:solidFill>
              <a:latin typeface="Söhne"/>
            </a:endParaRPr>
          </a:p>
          <a:p>
            <a:pPr marL="342900" indent="-342900" algn="just">
              <a:buFont typeface="Arial" panose="020B0604020202020204" pitchFamily="34" charset="0"/>
              <a:buChar char="•"/>
            </a:pPr>
            <a:r>
              <a:rPr lang="tr-TR" sz="1800" dirty="0">
                <a:solidFill>
                  <a:srgbClr val="374151"/>
                </a:solidFill>
                <a:latin typeface="Söhne"/>
              </a:rPr>
              <a:t>Veri kümesi içeriğini, </a:t>
            </a:r>
            <a:r>
              <a:rPr lang="tr-TR" sz="1800" dirty="0" err="1">
                <a:solidFill>
                  <a:srgbClr val="374151"/>
                </a:solidFill>
                <a:latin typeface="Söhne"/>
              </a:rPr>
              <a:t>labels.json</a:t>
            </a:r>
            <a:r>
              <a:rPr lang="tr-TR" sz="1800" dirty="0">
                <a:solidFill>
                  <a:srgbClr val="374151"/>
                </a:solidFill>
                <a:latin typeface="Söhne"/>
              </a:rPr>
              <a:t> dosyasındaki kategorileri yazdırarak doğrulayabilirsiniz. </a:t>
            </a:r>
          </a:p>
          <a:p>
            <a:pPr marL="342900" indent="-342900" algn="just">
              <a:buFont typeface="Arial" panose="020B0604020202020204" pitchFamily="34" charset="0"/>
              <a:buChar char="•"/>
            </a:pPr>
            <a:r>
              <a:rPr lang="tr-TR" sz="1800" dirty="0">
                <a:solidFill>
                  <a:srgbClr val="374151"/>
                </a:solidFill>
                <a:latin typeface="Söhne"/>
              </a:rPr>
              <a:t>Toplamda 3 kategori olmalıdır. 0 değeri her zaman arka plan sınıfı olarak ayarlanır ve veri kümesinde kullanılmayabilir. </a:t>
            </a:r>
          </a:p>
          <a:p>
            <a:pPr marL="342900" indent="-342900" algn="just">
              <a:buFont typeface="Arial" panose="020B0604020202020204" pitchFamily="34" charset="0"/>
              <a:buChar char="•"/>
            </a:pPr>
            <a:r>
              <a:rPr lang="tr-TR" sz="1800" dirty="0" err="1">
                <a:solidFill>
                  <a:srgbClr val="374151"/>
                </a:solidFill>
                <a:latin typeface="Söhne"/>
              </a:rPr>
              <a:t>android</a:t>
            </a:r>
            <a:r>
              <a:rPr lang="tr-TR" sz="1800" dirty="0">
                <a:solidFill>
                  <a:srgbClr val="374151"/>
                </a:solidFill>
                <a:latin typeface="Söhne"/>
              </a:rPr>
              <a:t> ve </a:t>
            </a:r>
            <a:r>
              <a:rPr lang="tr-TR" sz="1800" dirty="0" err="1">
                <a:solidFill>
                  <a:srgbClr val="374151"/>
                </a:solidFill>
                <a:latin typeface="Söhne"/>
              </a:rPr>
              <a:t>pig_android</a:t>
            </a:r>
            <a:r>
              <a:rPr lang="tr-TR" sz="1800" dirty="0">
                <a:solidFill>
                  <a:srgbClr val="374151"/>
                </a:solidFill>
                <a:latin typeface="Söhne"/>
              </a:rPr>
              <a:t> adında iki arka plan olmayan kategori olmalıdır.</a:t>
            </a:r>
          </a:p>
          <a:p>
            <a:pPr marL="342900" indent="-342900" algn="just">
              <a:buFont typeface="Arial" panose="020B0604020202020204" pitchFamily="34" charset="0"/>
              <a:buChar char="•"/>
            </a:pPr>
            <a:endParaRPr lang="tr-TR" sz="1800" dirty="0">
              <a:solidFill>
                <a:srgbClr val="374151"/>
              </a:solidFill>
              <a:latin typeface="Söhne"/>
            </a:endParaRPr>
          </a:p>
          <a:p>
            <a:pPr marL="2286000" lvl="5" indent="0" algn="just">
              <a:buNone/>
            </a:pPr>
            <a:r>
              <a:rPr lang="tr-TR" dirty="0" err="1">
                <a:solidFill>
                  <a:srgbClr val="0070C0"/>
                </a:solidFill>
                <a:latin typeface="Söhne"/>
              </a:rPr>
              <a:t>with</a:t>
            </a:r>
            <a:r>
              <a:rPr lang="tr-TR" dirty="0">
                <a:solidFill>
                  <a:srgbClr val="0070C0"/>
                </a:solidFill>
                <a:latin typeface="Söhne"/>
              </a:rPr>
              <a:t> </a:t>
            </a:r>
            <a:r>
              <a:rPr lang="tr-TR" dirty="0" err="1">
                <a:solidFill>
                  <a:srgbClr val="0070C0"/>
                </a:solidFill>
                <a:latin typeface="Söhne"/>
              </a:rPr>
              <a:t>open</a:t>
            </a:r>
            <a:r>
              <a:rPr lang="tr-TR" dirty="0">
                <a:solidFill>
                  <a:srgbClr val="0070C0"/>
                </a:solidFill>
                <a:latin typeface="Söhne"/>
              </a:rPr>
              <a:t>(</a:t>
            </a:r>
            <a:r>
              <a:rPr lang="tr-TR" dirty="0" err="1">
                <a:solidFill>
                  <a:srgbClr val="0070C0"/>
                </a:solidFill>
                <a:latin typeface="Söhne"/>
              </a:rPr>
              <a:t>os.path.join</a:t>
            </a:r>
            <a:r>
              <a:rPr lang="tr-TR" dirty="0">
                <a:solidFill>
                  <a:srgbClr val="0070C0"/>
                </a:solidFill>
                <a:latin typeface="Söhne"/>
              </a:rPr>
              <a:t>(</a:t>
            </a:r>
            <a:r>
              <a:rPr lang="tr-TR" dirty="0" err="1">
                <a:solidFill>
                  <a:srgbClr val="0070C0"/>
                </a:solidFill>
                <a:latin typeface="Söhne"/>
              </a:rPr>
              <a:t>train_dataset_path</a:t>
            </a:r>
            <a:r>
              <a:rPr lang="tr-TR" dirty="0">
                <a:solidFill>
                  <a:srgbClr val="0070C0"/>
                </a:solidFill>
                <a:latin typeface="Söhne"/>
              </a:rPr>
              <a:t>, "</a:t>
            </a:r>
            <a:r>
              <a:rPr lang="tr-TR" dirty="0" err="1">
                <a:solidFill>
                  <a:srgbClr val="0070C0"/>
                </a:solidFill>
                <a:latin typeface="Söhne"/>
              </a:rPr>
              <a:t>labels.json</a:t>
            </a:r>
            <a:r>
              <a:rPr lang="tr-TR" dirty="0">
                <a:solidFill>
                  <a:srgbClr val="0070C0"/>
                </a:solidFill>
                <a:latin typeface="Söhne"/>
              </a:rPr>
              <a:t>"), "r") as f:</a:t>
            </a:r>
          </a:p>
          <a:p>
            <a:pPr marL="2286000" lvl="5" indent="0" algn="just">
              <a:buNone/>
            </a:pPr>
            <a:r>
              <a:rPr lang="tr-TR" dirty="0">
                <a:solidFill>
                  <a:srgbClr val="0070C0"/>
                </a:solidFill>
                <a:latin typeface="Söhne"/>
              </a:rPr>
              <a:t>  </a:t>
            </a:r>
            <a:r>
              <a:rPr lang="tr-TR" dirty="0" err="1">
                <a:solidFill>
                  <a:srgbClr val="0070C0"/>
                </a:solidFill>
                <a:latin typeface="Söhne"/>
              </a:rPr>
              <a:t>labels_json</a:t>
            </a:r>
            <a:r>
              <a:rPr lang="tr-TR" dirty="0">
                <a:solidFill>
                  <a:srgbClr val="0070C0"/>
                </a:solidFill>
                <a:latin typeface="Söhne"/>
              </a:rPr>
              <a:t> = </a:t>
            </a:r>
            <a:r>
              <a:rPr lang="tr-TR" dirty="0" err="1">
                <a:solidFill>
                  <a:srgbClr val="0070C0"/>
                </a:solidFill>
                <a:latin typeface="Söhne"/>
              </a:rPr>
              <a:t>json.load</a:t>
            </a:r>
            <a:r>
              <a:rPr lang="tr-TR" dirty="0">
                <a:solidFill>
                  <a:srgbClr val="0070C0"/>
                </a:solidFill>
                <a:latin typeface="Söhne"/>
              </a:rPr>
              <a:t>(f)</a:t>
            </a:r>
          </a:p>
          <a:p>
            <a:pPr marL="2286000" lvl="5" indent="0" algn="just">
              <a:buNone/>
            </a:pPr>
            <a:r>
              <a:rPr lang="tr-TR" dirty="0" err="1">
                <a:solidFill>
                  <a:srgbClr val="0070C0"/>
                </a:solidFill>
                <a:latin typeface="Söhne"/>
              </a:rPr>
              <a:t>for</a:t>
            </a:r>
            <a:r>
              <a:rPr lang="tr-TR" dirty="0">
                <a:solidFill>
                  <a:srgbClr val="0070C0"/>
                </a:solidFill>
                <a:latin typeface="Söhne"/>
              </a:rPr>
              <a:t> </a:t>
            </a:r>
            <a:r>
              <a:rPr lang="tr-TR" dirty="0" err="1">
                <a:solidFill>
                  <a:srgbClr val="0070C0"/>
                </a:solidFill>
                <a:latin typeface="Söhne"/>
              </a:rPr>
              <a:t>category_item</a:t>
            </a:r>
            <a:r>
              <a:rPr lang="tr-TR" dirty="0">
                <a:solidFill>
                  <a:srgbClr val="0070C0"/>
                </a:solidFill>
                <a:latin typeface="Söhne"/>
              </a:rPr>
              <a:t> in </a:t>
            </a:r>
            <a:r>
              <a:rPr lang="tr-TR" dirty="0" err="1">
                <a:solidFill>
                  <a:srgbClr val="0070C0"/>
                </a:solidFill>
                <a:latin typeface="Söhne"/>
              </a:rPr>
              <a:t>labels_json</a:t>
            </a:r>
            <a:r>
              <a:rPr lang="tr-TR" dirty="0">
                <a:solidFill>
                  <a:srgbClr val="0070C0"/>
                </a:solidFill>
                <a:latin typeface="Söhne"/>
              </a:rPr>
              <a:t>["</a:t>
            </a:r>
            <a:r>
              <a:rPr lang="tr-TR" dirty="0" err="1">
                <a:solidFill>
                  <a:srgbClr val="0070C0"/>
                </a:solidFill>
                <a:latin typeface="Söhne"/>
              </a:rPr>
              <a:t>categories</a:t>
            </a:r>
            <a:r>
              <a:rPr lang="tr-TR" dirty="0">
                <a:solidFill>
                  <a:srgbClr val="0070C0"/>
                </a:solidFill>
                <a:latin typeface="Söhne"/>
              </a:rPr>
              <a:t>"]:</a:t>
            </a:r>
          </a:p>
          <a:p>
            <a:pPr marL="2286000" lvl="5" indent="0" algn="just">
              <a:buNone/>
            </a:pPr>
            <a:r>
              <a:rPr lang="tr-TR" dirty="0">
                <a:solidFill>
                  <a:srgbClr val="0070C0"/>
                </a:solidFill>
                <a:latin typeface="Söhne"/>
              </a:rPr>
              <a:t>  </a:t>
            </a:r>
            <a:r>
              <a:rPr lang="tr-TR" dirty="0" err="1">
                <a:solidFill>
                  <a:srgbClr val="0070C0"/>
                </a:solidFill>
                <a:latin typeface="Söhne"/>
              </a:rPr>
              <a:t>print</a:t>
            </a:r>
            <a:r>
              <a:rPr lang="tr-TR" dirty="0">
                <a:solidFill>
                  <a:srgbClr val="0070C0"/>
                </a:solidFill>
                <a:latin typeface="Söhne"/>
              </a:rPr>
              <a:t>(f"{</a:t>
            </a:r>
            <a:r>
              <a:rPr lang="tr-TR" dirty="0" err="1">
                <a:solidFill>
                  <a:srgbClr val="0070C0"/>
                </a:solidFill>
                <a:latin typeface="Söhne"/>
              </a:rPr>
              <a:t>category_item</a:t>
            </a:r>
            <a:r>
              <a:rPr lang="tr-TR" dirty="0">
                <a:solidFill>
                  <a:srgbClr val="0070C0"/>
                </a:solidFill>
                <a:latin typeface="Söhne"/>
              </a:rPr>
              <a:t>['id']}: {</a:t>
            </a:r>
            <a:r>
              <a:rPr lang="tr-TR" dirty="0" err="1">
                <a:solidFill>
                  <a:srgbClr val="0070C0"/>
                </a:solidFill>
                <a:latin typeface="Söhne"/>
              </a:rPr>
              <a:t>category_item</a:t>
            </a:r>
            <a:r>
              <a:rPr lang="tr-TR" dirty="0">
                <a:solidFill>
                  <a:srgbClr val="0070C0"/>
                </a:solidFill>
                <a:latin typeface="Söhne"/>
              </a:rPr>
              <a:t>['name']}")</a:t>
            </a:r>
          </a:p>
        </p:txBody>
      </p:sp>
      <p:pic>
        <p:nvPicPr>
          <p:cNvPr id="4" name="Resim 3">
            <a:extLst>
              <a:ext uri="{FF2B5EF4-FFF2-40B4-BE49-F238E27FC236}">
                <a16:creationId xmlns:a16="http://schemas.microsoft.com/office/drawing/2014/main" id="{BFC70383-3BB7-4A7E-CFB8-1238B54A09CB}"/>
              </a:ext>
            </a:extLst>
          </p:cNvPr>
          <p:cNvPicPr>
            <a:picLocks noChangeAspect="1"/>
          </p:cNvPicPr>
          <p:nvPr/>
        </p:nvPicPr>
        <p:blipFill>
          <a:blip r:embed="rId3"/>
          <a:stretch>
            <a:fillRect/>
          </a:stretch>
        </p:blipFill>
        <p:spPr>
          <a:xfrm>
            <a:off x="4112504" y="5122401"/>
            <a:ext cx="1983496" cy="991748"/>
          </a:xfrm>
          <a:prstGeom prst="rect">
            <a:avLst/>
          </a:prstGeom>
        </p:spPr>
      </p:pic>
    </p:spTree>
    <p:extLst>
      <p:ext uri="{BB962C8B-B14F-4D97-AF65-F5344CB8AC3E}">
        <p14:creationId xmlns:p14="http://schemas.microsoft.com/office/powerpoint/2010/main" val="3094407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23</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0981944" cy="5689737"/>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err="1">
                <a:solidFill>
                  <a:srgbClr val="0070C0"/>
                </a:solidFill>
                <a:latin typeface="Söhne"/>
              </a:rPr>
              <a:t>View</a:t>
            </a:r>
            <a:r>
              <a:rPr lang="tr-TR" sz="1800" b="1" u="sng" dirty="0">
                <a:solidFill>
                  <a:srgbClr val="0070C0"/>
                </a:solidFill>
                <a:latin typeface="Söhne"/>
              </a:rPr>
              <a:t> </a:t>
            </a:r>
            <a:r>
              <a:rPr lang="tr-TR" sz="1800" b="1" u="sng" dirty="0" err="1">
                <a:solidFill>
                  <a:srgbClr val="0070C0"/>
                </a:solidFill>
                <a:latin typeface="Söhne"/>
              </a:rPr>
              <a:t>Sample</a:t>
            </a:r>
            <a:r>
              <a:rPr lang="tr-TR" sz="1800" b="1" u="sng" dirty="0">
                <a:solidFill>
                  <a:srgbClr val="0070C0"/>
                </a:solidFill>
                <a:latin typeface="Söhne"/>
              </a:rPr>
              <a:t> </a:t>
            </a:r>
            <a:r>
              <a:rPr lang="tr-TR" sz="1800" b="1" u="sng" dirty="0" err="1">
                <a:solidFill>
                  <a:srgbClr val="0070C0"/>
                </a:solidFill>
                <a:latin typeface="Söhne"/>
              </a:rPr>
              <a:t>Images</a:t>
            </a:r>
            <a:endParaRPr lang="tr-TR" sz="1800" b="1" u="sng" dirty="0">
              <a:solidFill>
                <a:srgbClr val="0070C0"/>
              </a:solidFill>
              <a:latin typeface="Söhne"/>
            </a:endParaRPr>
          </a:p>
          <a:p>
            <a:pPr marL="342900" indent="-342900" algn="just">
              <a:buFont typeface="Arial" panose="020B0604020202020204" pitchFamily="34" charset="0"/>
              <a:buChar char="•"/>
            </a:pPr>
            <a:r>
              <a:rPr lang="tr-TR" sz="1800" dirty="0">
                <a:solidFill>
                  <a:srgbClr val="374151"/>
                </a:solidFill>
                <a:latin typeface="Söhne"/>
              </a:rPr>
              <a:t>Veri kümesini daha iyi anlamak için birkaç örnek görseli sınırlayıcı kutularıyla birlikte çizin..</a:t>
            </a:r>
          </a:p>
          <a:p>
            <a:pPr>
              <a:lnSpc>
                <a:spcPct val="120000"/>
              </a:lnSpc>
              <a:spcBef>
                <a:spcPts val="0"/>
              </a:spcBef>
            </a:pPr>
            <a:r>
              <a:rPr lang="tr-TR" sz="1600" b="0" dirty="0">
                <a:solidFill>
                  <a:srgbClr val="0000FF"/>
                </a:solidFill>
                <a:effectLst/>
                <a:latin typeface="Courier New" panose="02070309020205020404" pitchFamily="49" charset="0"/>
              </a:rPr>
              <a:t>%</a:t>
            </a:r>
            <a:r>
              <a:rPr lang="tr-TR" sz="1600" b="0" dirty="0" err="1">
                <a:solidFill>
                  <a:srgbClr val="0000FF"/>
                </a:solidFill>
                <a:effectLst/>
                <a:latin typeface="Courier New" panose="02070309020205020404" pitchFamily="49" charset="0"/>
              </a:rPr>
              <a:t>matplotlib</a:t>
            </a:r>
            <a:r>
              <a:rPr lang="tr-TR" sz="1600" b="0" dirty="0">
                <a:solidFill>
                  <a:srgbClr val="0000FF"/>
                </a:solidFill>
                <a:effectLst/>
                <a:latin typeface="Courier New" panose="02070309020205020404" pitchFamily="49" charset="0"/>
              </a:rPr>
              <a:t> </a:t>
            </a:r>
            <a:r>
              <a:rPr lang="tr-TR" sz="1600" b="0" dirty="0">
                <a:solidFill>
                  <a:srgbClr val="000000"/>
                </a:solidFill>
                <a:effectLst/>
                <a:latin typeface="Courier New" panose="02070309020205020404" pitchFamily="49" charset="0"/>
              </a:rPr>
              <a:t>inline</a:t>
            </a: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draw_outline</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obj</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obj.set_path_effects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patheffects.Stroke</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linewidth</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4</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foreground</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black</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patheffects.Normal</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draw_box</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patch</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ax.add_patch</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patches.Rectangle</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0</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1</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2</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fill</a:t>
            </a:r>
            <a:r>
              <a:rPr lang="tr-TR" sz="1600" b="0" dirty="0">
                <a:solidFill>
                  <a:srgbClr val="000000"/>
                </a:solidFill>
                <a:effectLst/>
                <a:latin typeface="Courier New" panose="02070309020205020404" pitchFamily="49" charset="0"/>
              </a:rPr>
              <a:t>=</a:t>
            </a:r>
            <a:r>
              <a:rPr lang="tr-TR" sz="1600" b="0" dirty="0" err="1">
                <a:solidFill>
                  <a:srgbClr val="0000FF"/>
                </a:solidFill>
                <a:effectLst/>
                <a:latin typeface="Courier New" panose="02070309020205020404" pitchFamily="49" charset="0"/>
              </a:rPr>
              <a:t>False</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edgecolor</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red</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lw</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2</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draw_outline</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patch</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draw_text</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 </a:t>
            </a:r>
            <a:r>
              <a:rPr lang="tr-TR" sz="1600" b="0" dirty="0">
                <a:solidFill>
                  <a:srgbClr val="001080"/>
                </a:solidFill>
                <a:effectLst/>
                <a:latin typeface="Courier New" panose="02070309020205020404" pitchFamily="49" charset="0"/>
              </a:rPr>
              <a:t>txt</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disp</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text</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ax.text</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0</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bb</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1</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disp</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txt,verticalalignment</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'top'</a:t>
            </a:r>
            <a:endParaRPr lang="tr-TR" sz="1600" b="0" dirty="0">
              <a:solidFill>
                <a:srgbClr val="000000"/>
              </a:solidFill>
              <a:effectLst/>
              <a:latin typeface="Courier New" panose="02070309020205020404" pitchFamily="49" charset="0"/>
            </a:endParaRP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color</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white</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fontsize</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10</a:t>
            </a:r>
            <a:r>
              <a:rPr lang="tr-TR" sz="1600" b="0" dirty="0">
                <a:solidFill>
                  <a:srgbClr val="000000"/>
                </a:solidFill>
                <a:effectLst/>
                <a:latin typeface="Courier New" panose="02070309020205020404" pitchFamily="49" charset="0"/>
              </a:rPr>
              <a:t>,weight=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bold</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draw_outline</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text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draw_bbox</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annotations_list</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id_to_label</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image_shape</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for</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in</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annotations_list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cat_id</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annotation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category_id</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bbox</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annotation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bbox</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draw_box</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bbox</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draw_text</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bbox</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id_to_label</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cat_id</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image_shape</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0</a:t>
            </a:r>
            <a:r>
              <a:rPr lang="tr-TR" sz="1600" b="0" dirty="0">
                <a:solidFill>
                  <a:srgbClr val="000000"/>
                </a:solidFill>
                <a:effectLst/>
                <a:latin typeface="Courier New" panose="02070309020205020404" pitchFamily="49" charset="0"/>
              </a:rPr>
              <a:t>] * </a:t>
            </a:r>
            <a:r>
              <a:rPr lang="tr-TR" sz="1600" b="0" dirty="0">
                <a:solidFill>
                  <a:srgbClr val="098156"/>
                </a:solidFill>
                <a:effectLst/>
                <a:latin typeface="Courier New" panose="02070309020205020404" pitchFamily="49" charset="0"/>
              </a:rPr>
              <a:t>0.05</a:t>
            </a:r>
            <a:r>
              <a:rPr lang="tr-TR" sz="1600" b="0" dirty="0">
                <a:solidFill>
                  <a:srgbClr val="000000"/>
                </a:solidFill>
                <a:effectLst/>
                <a:latin typeface="Courier New" panose="02070309020205020404" pitchFamily="49" charset="0"/>
              </a:rPr>
              <a:t>)</a:t>
            </a:r>
          </a:p>
          <a:p>
            <a:pPr marL="342900" indent="-342900" algn="just">
              <a:buFont typeface="Arial" panose="020B0604020202020204" pitchFamily="34" charset="0"/>
              <a:buChar char="•"/>
            </a:pPr>
            <a:endParaRPr lang="tr-TR" sz="1800" dirty="0">
              <a:solidFill>
                <a:srgbClr val="374151"/>
              </a:solidFill>
              <a:latin typeface="Söhne"/>
            </a:endParaRPr>
          </a:p>
        </p:txBody>
      </p:sp>
    </p:spTree>
    <p:extLst>
      <p:ext uri="{BB962C8B-B14F-4D97-AF65-F5344CB8AC3E}">
        <p14:creationId xmlns:p14="http://schemas.microsoft.com/office/powerpoint/2010/main" val="3318743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24</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err="1">
                <a:solidFill>
                  <a:srgbClr val="0070C0"/>
                </a:solidFill>
                <a:latin typeface="Söhne"/>
              </a:rPr>
              <a:t>View</a:t>
            </a:r>
            <a:r>
              <a:rPr lang="tr-TR" sz="1800" b="1" u="sng" dirty="0">
                <a:solidFill>
                  <a:srgbClr val="0070C0"/>
                </a:solidFill>
                <a:latin typeface="Söhne"/>
              </a:rPr>
              <a:t> </a:t>
            </a:r>
            <a:r>
              <a:rPr lang="tr-TR" sz="1800" b="1" u="sng" dirty="0" err="1">
                <a:solidFill>
                  <a:srgbClr val="0070C0"/>
                </a:solidFill>
                <a:latin typeface="Söhne"/>
              </a:rPr>
              <a:t>Sample</a:t>
            </a:r>
            <a:r>
              <a:rPr lang="tr-TR" sz="1800" b="1" u="sng" dirty="0">
                <a:solidFill>
                  <a:srgbClr val="0070C0"/>
                </a:solidFill>
                <a:latin typeface="Söhne"/>
              </a:rPr>
              <a:t> </a:t>
            </a:r>
            <a:r>
              <a:rPr lang="tr-TR" sz="1800" b="1" u="sng" dirty="0" err="1">
                <a:solidFill>
                  <a:srgbClr val="0070C0"/>
                </a:solidFill>
                <a:latin typeface="Söhne"/>
              </a:rPr>
              <a:t>Images</a:t>
            </a:r>
            <a:endParaRPr lang="tr-TR" sz="1800" b="1" u="sng" dirty="0">
              <a:solidFill>
                <a:srgbClr val="0070C0"/>
              </a:solidFill>
              <a:latin typeface="Söhne"/>
            </a:endParaRPr>
          </a:p>
          <a:p>
            <a:pPr>
              <a:lnSpc>
                <a:spcPct val="120000"/>
              </a:lnSpc>
              <a:spcBef>
                <a:spcPts val="0"/>
              </a:spcBef>
            </a:pPr>
            <a:r>
              <a:rPr lang="tr-TR" sz="1600" b="0" dirty="0">
                <a:solidFill>
                  <a:srgbClr val="0000FF"/>
                </a:solidFill>
                <a:effectLst/>
                <a:latin typeface="Courier New" panose="02070309020205020404" pitchFamily="49" charset="0"/>
              </a:rPr>
              <a:t>def</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visualize</a:t>
            </a:r>
            <a:r>
              <a:rPr lang="tr-TR" sz="1600" b="0" dirty="0">
                <a:solidFill>
                  <a:srgbClr val="000000"/>
                </a:solidFill>
                <a:effectLst/>
                <a:latin typeface="Courier New" panose="02070309020205020404" pitchFamily="49" charset="0"/>
              </a:rPr>
              <a:t>(</a:t>
            </a:r>
            <a:r>
              <a:rPr lang="tr-TR" sz="1600" b="0" dirty="0" err="1">
                <a:solidFill>
                  <a:srgbClr val="001080"/>
                </a:solidFill>
                <a:effectLst/>
                <a:latin typeface="Courier New" panose="02070309020205020404" pitchFamily="49" charset="0"/>
              </a:rPr>
              <a:t>dataset_folder</a:t>
            </a:r>
            <a:r>
              <a:rPr lang="tr-TR" sz="1600" b="0" dirty="0">
                <a:solidFill>
                  <a:srgbClr val="000000"/>
                </a:solidFill>
                <a:effectLst/>
                <a:latin typeface="Courier New" panose="02070309020205020404" pitchFamily="49" charset="0"/>
              </a:rPr>
              <a:t>, </a:t>
            </a:r>
            <a:r>
              <a:rPr lang="tr-TR" sz="1600" b="0" dirty="0" err="1">
                <a:solidFill>
                  <a:srgbClr val="00108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a:t>
            </a:r>
            <a:r>
              <a:rPr lang="tr-TR" sz="1600" b="0" dirty="0" err="1">
                <a:solidFill>
                  <a:srgbClr val="0000FF"/>
                </a:solidFill>
                <a:effectLst/>
                <a:latin typeface="Courier New" panose="02070309020205020404" pitchFamily="49" charset="0"/>
              </a:rPr>
              <a:t>None</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with</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open</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os.path.join</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dataset_folder</a:t>
            </a:r>
            <a:r>
              <a:rPr lang="tr-TR" sz="1600" b="0" dirty="0">
                <a:solidFill>
                  <a:srgbClr val="000000"/>
                </a:solidFill>
                <a:effectLst/>
                <a:latin typeface="Courier New" panose="02070309020205020404" pitchFamily="49" charset="0"/>
              </a:rPr>
              <a:t>, </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labels.json</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r>
              <a:rPr lang="tr-TR" sz="1600" b="0" dirty="0">
                <a:solidFill>
                  <a:srgbClr val="A31515"/>
                </a:solidFill>
                <a:effectLst/>
                <a:latin typeface="Courier New" panose="02070309020205020404" pitchFamily="49" charset="0"/>
              </a:rPr>
              <a:t>"r"</a:t>
            </a:r>
            <a:r>
              <a:rPr lang="tr-TR" sz="1600" b="0" dirty="0">
                <a:solidFill>
                  <a:srgbClr val="000000"/>
                </a:solidFill>
                <a:effectLst/>
                <a:latin typeface="Courier New" panose="02070309020205020404" pitchFamily="49" charset="0"/>
              </a:rPr>
              <a:t>) </a:t>
            </a:r>
            <a:r>
              <a:rPr lang="tr-TR" sz="1600" b="0" dirty="0">
                <a:solidFill>
                  <a:srgbClr val="AF00DB"/>
                </a:solidFill>
                <a:effectLst/>
                <a:latin typeface="Courier New" panose="02070309020205020404" pitchFamily="49" charset="0"/>
              </a:rPr>
              <a:t>as</a:t>
            </a:r>
            <a:r>
              <a:rPr lang="tr-TR" sz="1600" b="0" dirty="0">
                <a:solidFill>
                  <a:srgbClr val="000000"/>
                </a:solidFill>
                <a:effectLst/>
                <a:latin typeface="Courier New" panose="02070309020205020404" pitchFamily="49" charset="0"/>
              </a:rPr>
              <a:t> f:</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labels_json</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json.load</a:t>
            </a:r>
            <a:r>
              <a:rPr lang="tr-TR" sz="1600" b="0" dirty="0">
                <a:solidFill>
                  <a:srgbClr val="000000"/>
                </a:solidFill>
                <a:effectLst/>
                <a:latin typeface="Courier New" panose="02070309020205020404" pitchFamily="49" charset="0"/>
              </a:rPr>
              <a:t>(f)</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images</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labels_json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images</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cat_id_to_label</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item</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"id"</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item</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"name"</a:t>
            </a: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for</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item</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in</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labels_json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categories</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image_annots</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defaultdict</a:t>
            </a:r>
            <a:r>
              <a:rPr lang="tr-TR" sz="1600" b="0" dirty="0">
                <a:solidFill>
                  <a:srgbClr val="000000"/>
                </a:solidFill>
                <a:effectLst/>
                <a:latin typeface="Courier New" panose="02070309020205020404" pitchFamily="49" charset="0"/>
              </a:rPr>
              <a:t>(</a:t>
            </a:r>
            <a:r>
              <a:rPr lang="tr-TR" sz="1600" b="0" dirty="0" err="1">
                <a:solidFill>
                  <a:srgbClr val="257693"/>
                </a:solidFill>
                <a:effectLst/>
                <a:latin typeface="Courier New" panose="02070309020205020404" pitchFamily="49" charset="0"/>
              </a:rPr>
              <a:t>list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for</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annotation_obj</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in</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labels_json</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annotations</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image_id</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annotation_obj</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image_id</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image_annots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image_id</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append</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annotation_obj</a:t>
            </a:r>
            <a:r>
              <a:rPr lang="tr-TR" sz="1600" b="0" dirty="0">
                <a:solidFill>
                  <a:srgbClr val="000000"/>
                </a:solidFill>
                <a:effectLst/>
                <a:latin typeface="Courier New" panose="02070309020205020404" pitchFamily="49" charset="0"/>
              </a:rPr>
              <a:t>)</a:t>
            </a:r>
          </a:p>
          <a:p>
            <a:pPr>
              <a:lnSpc>
                <a:spcPct val="120000"/>
              </a:lnSpc>
              <a:spcBef>
                <a:spcPts val="0"/>
              </a:spcBef>
            </a:pPr>
            <a:br>
              <a:rPr lang="tr-TR" sz="1600" b="0" dirty="0">
                <a:solidFill>
                  <a:srgbClr val="000000"/>
                </a:solidFill>
                <a:effectLst/>
                <a:latin typeface="Courier New" panose="02070309020205020404" pitchFamily="49" charset="0"/>
              </a:rPr>
            </a:b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if</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is</a:t>
            </a:r>
            <a:r>
              <a:rPr lang="tr-TR" sz="1600" b="0" dirty="0">
                <a:solidFill>
                  <a:srgbClr val="000000"/>
                </a:solidFill>
                <a:effectLst/>
                <a:latin typeface="Courier New" panose="02070309020205020404" pitchFamily="49" charset="0"/>
              </a:rPr>
              <a:t> </a:t>
            </a:r>
            <a:r>
              <a:rPr lang="tr-TR" sz="1600" b="0" dirty="0" err="1">
                <a:solidFill>
                  <a:srgbClr val="0000FF"/>
                </a:solidFill>
                <a:effectLst/>
                <a:latin typeface="Courier New" panose="02070309020205020404" pitchFamily="49" charset="0"/>
              </a:rPr>
              <a:t>None</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 = </a:t>
            </a:r>
            <a:r>
              <a:rPr lang="tr-TR" sz="1600" b="0" dirty="0" err="1">
                <a:solidFill>
                  <a:srgbClr val="795E26"/>
                </a:solidFill>
                <a:effectLst/>
                <a:latin typeface="Courier New" panose="02070309020205020404" pitchFamily="49" charset="0"/>
              </a:rPr>
              <a:t>len</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image_annots.items</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n_rows</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math.ceil</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 / </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fig</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axs</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plt.subplots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n_rows</a:t>
            </a:r>
            <a:r>
              <a:rPr lang="tr-TR" sz="1600" b="0" dirty="0">
                <a:solidFill>
                  <a:srgbClr val="000000"/>
                </a:solidFill>
                <a:effectLst/>
                <a:latin typeface="Courier New" panose="02070309020205020404" pitchFamily="49" charset="0"/>
              </a:rPr>
              <a:t>, </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figsize</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24</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n_rows</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8</a:t>
            </a:r>
            <a:r>
              <a:rPr lang="tr-TR" sz="1600" b="0" dirty="0">
                <a:solidFill>
                  <a:srgbClr val="000000"/>
                </a:solidFill>
                <a:effectLst/>
                <a:latin typeface="Courier New" panose="02070309020205020404" pitchFamily="49" charset="0"/>
              </a:rPr>
              <a:t>)) </a:t>
            </a:r>
            <a:r>
              <a:rPr lang="tr-TR" sz="1600" b="0" dirty="0">
                <a:solidFill>
                  <a:srgbClr val="008000"/>
                </a:solidFill>
                <a:effectLst/>
                <a:latin typeface="Courier New" panose="02070309020205020404" pitchFamily="49" charset="0"/>
              </a:rPr>
              <a:t># 3 </a:t>
            </a:r>
            <a:r>
              <a:rPr lang="tr-TR" sz="1600" b="0" dirty="0" err="1">
                <a:solidFill>
                  <a:srgbClr val="008000"/>
                </a:solidFill>
                <a:effectLst/>
                <a:latin typeface="Courier New" panose="02070309020205020404" pitchFamily="49" charset="0"/>
              </a:rPr>
              <a:t>columns</a:t>
            </a:r>
            <a:r>
              <a:rPr lang="tr-TR" sz="1600" b="0" dirty="0">
                <a:solidFill>
                  <a:srgbClr val="008000"/>
                </a:solidFill>
                <a:effectLst/>
                <a:latin typeface="Courier New" panose="02070309020205020404" pitchFamily="49" charset="0"/>
              </a:rPr>
              <a:t>(2nd </a:t>
            </a:r>
            <a:r>
              <a:rPr lang="tr-TR" sz="1600" b="0" dirty="0" err="1">
                <a:solidFill>
                  <a:srgbClr val="008000"/>
                </a:solidFill>
                <a:effectLst/>
                <a:latin typeface="Courier New" panose="02070309020205020404" pitchFamily="49" charset="0"/>
              </a:rPr>
              <a:t>index</a:t>
            </a:r>
            <a:r>
              <a:rPr lang="tr-TR" sz="1600" b="0" dirty="0">
                <a:solidFill>
                  <a:srgbClr val="008000"/>
                </a:solidFill>
                <a:effectLst/>
                <a:latin typeface="Courier New" panose="02070309020205020404" pitchFamily="49" charset="0"/>
              </a:rPr>
              <a:t>), 8x8 </a:t>
            </a:r>
            <a:r>
              <a:rPr lang="tr-TR" sz="1600" b="0" dirty="0" err="1">
                <a:solidFill>
                  <a:srgbClr val="008000"/>
                </a:solidFill>
                <a:effectLst/>
                <a:latin typeface="Courier New" panose="02070309020205020404" pitchFamily="49" charset="0"/>
              </a:rPr>
              <a:t>for</a:t>
            </a:r>
            <a:r>
              <a:rPr lang="tr-TR" sz="1600" b="0" dirty="0">
                <a:solidFill>
                  <a:srgbClr val="008000"/>
                </a:solidFill>
                <a:effectLst/>
                <a:latin typeface="Courier New" panose="02070309020205020404" pitchFamily="49" charset="0"/>
              </a:rPr>
              <a:t> </a:t>
            </a:r>
            <a:r>
              <a:rPr lang="tr-TR" sz="1600" b="0" dirty="0" err="1">
                <a:solidFill>
                  <a:srgbClr val="008000"/>
                </a:solidFill>
                <a:effectLst/>
                <a:latin typeface="Courier New" panose="02070309020205020404" pitchFamily="49" charset="0"/>
              </a:rPr>
              <a:t>each</a:t>
            </a:r>
            <a:r>
              <a:rPr lang="tr-TR" sz="1600" b="0" dirty="0">
                <a:solidFill>
                  <a:srgbClr val="008000"/>
                </a:solidFill>
                <a:effectLst/>
                <a:latin typeface="Courier New" panose="02070309020205020404" pitchFamily="49" charset="0"/>
              </a:rPr>
              <a:t> </a:t>
            </a:r>
            <a:r>
              <a:rPr lang="tr-TR" sz="1600" b="0" dirty="0" err="1">
                <a:solidFill>
                  <a:srgbClr val="008000"/>
                </a:solidFill>
                <a:effectLst/>
                <a:latin typeface="Courier New" panose="02070309020205020404" pitchFamily="49" charset="0"/>
              </a:rPr>
              <a:t>image</a:t>
            </a:r>
            <a:endParaRPr lang="tr-TR" sz="1600" b="0" dirty="0">
              <a:solidFill>
                <a:srgbClr val="000000"/>
              </a:solidFill>
              <a:effectLst/>
              <a:latin typeface="Courier New" panose="02070309020205020404" pitchFamily="49" charset="0"/>
            </a:endParaRP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AF00DB"/>
                </a:solidFill>
                <a:effectLst/>
                <a:latin typeface="Courier New" panose="02070309020205020404" pitchFamily="49" charset="0"/>
              </a:rPr>
              <a:t>for</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ind</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image_id</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annotations_list</a:t>
            </a:r>
            <a:r>
              <a:rPr lang="tr-TR" sz="1600" b="0" dirty="0">
                <a:solidFill>
                  <a:srgbClr val="000000"/>
                </a:solidFill>
                <a:effectLst/>
                <a:latin typeface="Courier New" panose="02070309020205020404" pitchFamily="49" charset="0"/>
              </a:rPr>
              <a:t>) </a:t>
            </a:r>
            <a:r>
              <a:rPr lang="tr-TR" sz="1600" b="0" dirty="0">
                <a:solidFill>
                  <a:srgbClr val="0000FF"/>
                </a:solidFill>
                <a:effectLst/>
                <a:latin typeface="Courier New" panose="02070309020205020404" pitchFamily="49" charset="0"/>
              </a:rPr>
              <a:t>in</a:t>
            </a:r>
            <a:r>
              <a:rPr lang="tr-TR" sz="1600" b="0" dirty="0">
                <a:solidFill>
                  <a:srgbClr val="000000"/>
                </a:solidFill>
                <a:effectLst/>
                <a:latin typeface="Courier New" panose="02070309020205020404" pitchFamily="49" charset="0"/>
              </a:rPr>
              <a:t> </a:t>
            </a:r>
            <a:r>
              <a:rPr lang="tr-TR" sz="1600" b="0" dirty="0" err="1">
                <a:solidFill>
                  <a:srgbClr val="795E26"/>
                </a:solidFill>
                <a:effectLst/>
                <a:latin typeface="Courier New" panose="02070309020205020404" pitchFamily="49" charset="0"/>
              </a:rPr>
              <a:t>enumerate</a:t>
            </a:r>
            <a:r>
              <a:rPr lang="tr-TR" sz="1600" b="0" dirty="0">
                <a:solidFill>
                  <a:srgbClr val="000000"/>
                </a:solidFill>
                <a:effectLst/>
                <a:latin typeface="Courier New" panose="02070309020205020404" pitchFamily="49" charset="0"/>
              </a:rPr>
              <a:t>(</a:t>
            </a:r>
            <a:r>
              <a:rPr lang="tr-TR" sz="1600" b="0" dirty="0" err="1">
                <a:solidFill>
                  <a:srgbClr val="257693"/>
                </a:solidFill>
                <a:effectLst/>
                <a:latin typeface="Courier New" panose="02070309020205020404" pitchFamily="49" charset="0"/>
              </a:rPr>
              <a:t>list</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image_annots.items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max_examples</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axs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ind</a:t>
            </a:r>
            <a:r>
              <a:rPr lang="tr-TR" sz="1600" b="0" dirty="0">
                <a:solidFill>
                  <a:srgbClr val="000000"/>
                </a:solidFill>
                <a:effectLst/>
                <a:latin typeface="Courier New" panose="02070309020205020404" pitchFamily="49" charset="0"/>
              </a:rPr>
              <a:t>//</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 ind%</a:t>
            </a:r>
            <a:r>
              <a:rPr lang="tr-TR" sz="1600" b="0" dirty="0">
                <a:solidFill>
                  <a:srgbClr val="098156"/>
                </a:solidFill>
                <a:effectLst/>
                <a:latin typeface="Courier New" panose="02070309020205020404" pitchFamily="49" charset="0"/>
              </a:rPr>
              <a:t>3</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img</a:t>
            </a:r>
            <a:r>
              <a:rPr lang="tr-TR" sz="1600" b="0" dirty="0">
                <a:solidFill>
                  <a:srgbClr val="000000"/>
                </a:solidFill>
                <a:effectLst/>
                <a:latin typeface="Courier New" panose="02070309020205020404" pitchFamily="49" charset="0"/>
              </a:rPr>
              <a:t> = </a:t>
            </a:r>
            <a:r>
              <a:rPr lang="tr-TR" sz="1600" b="0" dirty="0" err="1">
                <a:solidFill>
                  <a:srgbClr val="000000"/>
                </a:solidFill>
                <a:effectLst/>
                <a:latin typeface="Courier New" panose="02070309020205020404" pitchFamily="49" charset="0"/>
              </a:rPr>
              <a:t>plt.imread</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os.path.join</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dataset_folder</a:t>
            </a:r>
            <a:r>
              <a:rPr lang="tr-TR" sz="1600" b="0" dirty="0">
                <a:solidFill>
                  <a:srgbClr val="000000"/>
                </a:solidFill>
                <a:effectLst/>
                <a:latin typeface="Courier New" panose="02070309020205020404" pitchFamily="49" charset="0"/>
              </a:rPr>
              <a:t>, </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images</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images</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image_id</a:t>
            </a:r>
            <a:r>
              <a:rPr lang="tr-TR" sz="1600" b="0" dirty="0">
                <a:solidFill>
                  <a:srgbClr val="000000"/>
                </a:solidFill>
                <a:effectLst/>
                <a:latin typeface="Courier New" panose="02070309020205020404" pitchFamily="49" charset="0"/>
              </a:rPr>
              <a:t>][</a:t>
            </a:r>
            <a:r>
              <a:rPr lang="tr-TR" sz="1600" b="0" dirty="0">
                <a:solidFill>
                  <a:srgbClr val="A31515"/>
                </a:solidFill>
                <a:effectLst/>
                <a:latin typeface="Courier New" panose="02070309020205020404" pitchFamily="49" charset="0"/>
              </a:rPr>
              <a:t>"</a:t>
            </a:r>
            <a:r>
              <a:rPr lang="tr-TR" sz="1600" b="0" dirty="0" err="1">
                <a:solidFill>
                  <a:srgbClr val="A31515"/>
                </a:solidFill>
                <a:effectLst/>
                <a:latin typeface="Courier New" panose="02070309020205020404" pitchFamily="49" charset="0"/>
              </a:rPr>
              <a:t>file_name</a:t>
            </a:r>
            <a:r>
              <a:rPr lang="tr-TR" sz="1600" b="0" dirty="0">
                <a:solidFill>
                  <a:srgbClr val="A31515"/>
                </a:solidFill>
                <a:effectLst/>
                <a:latin typeface="Courier New" panose="02070309020205020404" pitchFamily="49" charset="0"/>
              </a:rPr>
              <a:t>"</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ax.imshow</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img</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draw_bbox</a:t>
            </a:r>
            <a:r>
              <a:rPr lang="tr-TR" sz="1600" b="0" dirty="0">
                <a:solidFill>
                  <a:srgbClr val="000000"/>
                </a:solidFill>
                <a:effectLst/>
                <a:latin typeface="Courier New" panose="02070309020205020404" pitchFamily="49" charset="0"/>
              </a:rPr>
              <a:t>(</a:t>
            </a:r>
            <a:r>
              <a:rPr lang="tr-TR" sz="1600" b="0" dirty="0" err="1">
                <a:solidFill>
                  <a:srgbClr val="000000"/>
                </a:solidFill>
                <a:effectLst/>
                <a:latin typeface="Courier New" panose="02070309020205020404" pitchFamily="49" charset="0"/>
              </a:rPr>
              <a:t>ax</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annotations_list</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cat_id_to_label</a:t>
            </a: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img.shape</a:t>
            </a:r>
            <a:r>
              <a:rPr lang="tr-TR" sz="1600" b="0" dirty="0">
                <a:solidFill>
                  <a:srgbClr val="000000"/>
                </a:solidFill>
                <a:effectLst/>
                <a:latin typeface="Courier New" panose="02070309020205020404" pitchFamily="49" charset="0"/>
              </a:rPr>
              <a:t>)</a:t>
            </a: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a:solidFill>
                  <a:srgbClr val="008000"/>
                </a:solidFill>
                <a:effectLst/>
                <a:latin typeface="Courier New" panose="02070309020205020404" pitchFamily="49" charset="0"/>
              </a:rPr>
              <a:t>#imshow(img)</a:t>
            </a:r>
            <a:endParaRPr lang="tr-TR" sz="1600" b="0" dirty="0">
              <a:solidFill>
                <a:srgbClr val="000000"/>
              </a:solidFill>
              <a:effectLst/>
              <a:latin typeface="Courier New" panose="02070309020205020404" pitchFamily="49" charset="0"/>
            </a:endParaRPr>
          </a:p>
          <a:p>
            <a:pPr>
              <a:lnSpc>
                <a:spcPct val="120000"/>
              </a:lnSpc>
              <a:spcBef>
                <a:spcPts val="0"/>
              </a:spcBef>
            </a:pPr>
            <a:r>
              <a:rPr lang="tr-TR" sz="1600" b="0" dirty="0">
                <a:solidFill>
                  <a:srgbClr val="000000"/>
                </a:solidFill>
                <a:effectLst/>
                <a:latin typeface="Courier New" panose="02070309020205020404" pitchFamily="49" charset="0"/>
              </a:rPr>
              <a:t>  </a:t>
            </a:r>
            <a:r>
              <a:rPr lang="tr-TR" sz="1600" b="0" dirty="0" err="1">
                <a:solidFill>
                  <a:srgbClr val="000000"/>
                </a:solidFill>
                <a:effectLst/>
                <a:latin typeface="Courier New" panose="02070309020205020404" pitchFamily="49" charset="0"/>
              </a:rPr>
              <a:t>plt.show</a:t>
            </a:r>
            <a:r>
              <a:rPr lang="tr-TR" sz="1600" b="0" dirty="0">
                <a:solidFill>
                  <a:srgbClr val="000000"/>
                </a:solidFill>
                <a:effectLst/>
                <a:latin typeface="Courier New" panose="02070309020205020404" pitchFamily="49" charset="0"/>
              </a:rPr>
              <a:t>()</a:t>
            </a:r>
          </a:p>
          <a:p>
            <a:pPr>
              <a:lnSpc>
                <a:spcPct val="120000"/>
              </a:lnSpc>
              <a:spcBef>
                <a:spcPts val="0"/>
              </a:spcBef>
            </a:pPr>
            <a:br>
              <a:rPr lang="tr-TR" sz="1600" b="0" dirty="0">
                <a:solidFill>
                  <a:srgbClr val="000000"/>
                </a:solidFill>
                <a:effectLst/>
                <a:latin typeface="Courier New" panose="02070309020205020404" pitchFamily="49" charset="0"/>
              </a:rPr>
            </a:br>
            <a:r>
              <a:rPr lang="tr-TR" sz="1600" b="0" dirty="0" err="1">
                <a:solidFill>
                  <a:srgbClr val="000000"/>
                </a:solidFill>
                <a:effectLst/>
                <a:latin typeface="Courier New" panose="02070309020205020404" pitchFamily="49" charset="0"/>
              </a:rPr>
              <a:t>visualize</a:t>
            </a:r>
            <a:r>
              <a:rPr lang="tr-TR" sz="1600" b="0" dirty="0">
                <a:solidFill>
                  <a:srgbClr val="000000"/>
                </a:solidFill>
                <a:effectLst/>
                <a:latin typeface="Courier New" panose="02070309020205020404" pitchFamily="49" charset="0"/>
              </a:rPr>
              <a:t>(train_dataset_path,</a:t>
            </a:r>
            <a:r>
              <a:rPr lang="tr-TR" sz="1600" b="0" dirty="0">
                <a:solidFill>
                  <a:srgbClr val="098156"/>
                </a:solidFill>
                <a:effectLst/>
                <a:latin typeface="Courier New" panose="02070309020205020404" pitchFamily="49" charset="0"/>
              </a:rPr>
              <a:t>9</a:t>
            </a:r>
            <a:r>
              <a:rPr lang="tr-TR" sz="1600" b="0" dirty="0">
                <a:solidFill>
                  <a:srgbClr val="000000"/>
                </a:solidFill>
                <a:effectLst/>
                <a:latin typeface="Courier New" panose="02070309020205020404" pitchFamily="49" charset="0"/>
              </a:rPr>
              <a:t>)</a:t>
            </a:r>
          </a:p>
          <a:p>
            <a:pPr marL="342900" indent="-342900" algn="just">
              <a:buFont typeface="Arial" panose="020B0604020202020204" pitchFamily="34" charset="0"/>
              <a:buChar char="•"/>
            </a:pPr>
            <a:endParaRPr lang="tr-TR" sz="1800" dirty="0">
              <a:solidFill>
                <a:srgbClr val="374151"/>
              </a:solidFill>
              <a:latin typeface="Söhne"/>
            </a:endParaRPr>
          </a:p>
        </p:txBody>
      </p:sp>
    </p:spTree>
    <p:extLst>
      <p:ext uri="{BB962C8B-B14F-4D97-AF65-F5344CB8AC3E}">
        <p14:creationId xmlns:p14="http://schemas.microsoft.com/office/powerpoint/2010/main" val="3241899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25</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err="1">
                <a:solidFill>
                  <a:srgbClr val="0070C0"/>
                </a:solidFill>
                <a:latin typeface="Söhne"/>
              </a:rPr>
              <a:t>View</a:t>
            </a:r>
            <a:r>
              <a:rPr lang="tr-TR" sz="1800" b="1" u="sng" dirty="0">
                <a:solidFill>
                  <a:srgbClr val="0070C0"/>
                </a:solidFill>
                <a:latin typeface="Söhne"/>
              </a:rPr>
              <a:t> </a:t>
            </a:r>
            <a:r>
              <a:rPr lang="tr-TR" sz="1800" b="1" u="sng" dirty="0" err="1">
                <a:solidFill>
                  <a:srgbClr val="0070C0"/>
                </a:solidFill>
                <a:latin typeface="Söhne"/>
              </a:rPr>
              <a:t>Sample</a:t>
            </a:r>
            <a:r>
              <a:rPr lang="tr-TR" sz="1800" b="1" u="sng" dirty="0">
                <a:solidFill>
                  <a:srgbClr val="0070C0"/>
                </a:solidFill>
                <a:latin typeface="Söhne"/>
              </a:rPr>
              <a:t> </a:t>
            </a:r>
            <a:r>
              <a:rPr lang="tr-TR" sz="1800" b="1" u="sng" dirty="0" err="1">
                <a:solidFill>
                  <a:srgbClr val="0070C0"/>
                </a:solidFill>
                <a:latin typeface="Söhne"/>
              </a:rPr>
              <a:t>Images</a:t>
            </a:r>
            <a:endParaRPr lang="tr-TR" sz="1800" b="1" u="sng" dirty="0">
              <a:solidFill>
                <a:srgbClr val="0070C0"/>
              </a:solidFill>
              <a:latin typeface="Söhne"/>
            </a:endParaRPr>
          </a:p>
          <a:p>
            <a:pPr marL="342900" indent="-342900" algn="just">
              <a:buFont typeface="Arial" panose="020B0604020202020204" pitchFamily="34" charset="0"/>
              <a:buChar char="•"/>
            </a:pPr>
            <a:endParaRPr lang="tr-TR" sz="1800" dirty="0">
              <a:solidFill>
                <a:srgbClr val="374151"/>
              </a:solidFill>
              <a:latin typeface="Söhne"/>
            </a:endParaRPr>
          </a:p>
        </p:txBody>
      </p:sp>
      <p:pic>
        <p:nvPicPr>
          <p:cNvPr id="4" name="Resim 3">
            <a:extLst>
              <a:ext uri="{FF2B5EF4-FFF2-40B4-BE49-F238E27FC236}">
                <a16:creationId xmlns:a16="http://schemas.microsoft.com/office/drawing/2014/main" id="{191FA379-5B59-D532-3412-E090ED93D00B}"/>
              </a:ext>
            </a:extLst>
          </p:cNvPr>
          <p:cNvPicPr>
            <a:picLocks noChangeAspect="1"/>
          </p:cNvPicPr>
          <p:nvPr/>
        </p:nvPicPr>
        <p:blipFill>
          <a:blip r:embed="rId3"/>
          <a:stretch>
            <a:fillRect/>
          </a:stretch>
        </p:blipFill>
        <p:spPr>
          <a:xfrm>
            <a:off x="1239935" y="1461462"/>
            <a:ext cx="9745505" cy="5112000"/>
          </a:xfrm>
          <a:prstGeom prst="rect">
            <a:avLst/>
          </a:prstGeom>
        </p:spPr>
      </p:pic>
    </p:spTree>
    <p:extLst>
      <p:ext uri="{BB962C8B-B14F-4D97-AF65-F5344CB8AC3E}">
        <p14:creationId xmlns:p14="http://schemas.microsoft.com/office/powerpoint/2010/main" val="3386252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26</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Veri kümesi oluştur</a:t>
            </a:r>
          </a:p>
          <a:p>
            <a:r>
              <a:rPr lang="tr-TR" dirty="0">
                <a:latin typeface="Söhne"/>
              </a:rPr>
              <a:t>Veri Kümesi sınıfı, COCO veya PASCAL VOC veri kümelerini yüklemek için iki yönteme sahiptir:</a:t>
            </a:r>
          </a:p>
          <a:p>
            <a:pPr marL="1028700" lvl="3" indent="-342900"/>
            <a:r>
              <a:rPr lang="tr-TR" sz="2000" dirty="0" err="1">
                <a:latin typeface="Söhne"/>
              </a:rPr>
              <a:t>Dataset.from_coco_folder</a:t>
            </a:r>
            <a:endParaRPr lang="tr-TR" sz="2000" dirty="0">
              <a:latin typeface="Söhne"/>
            </a:endParaRPr>
          </a:p>
          <a:p>
            <a:pPr marL="1028700" lvl="3" indent="-342900"/>
            <a:r>
              <a:rPr lang="tr-TR" sz="2000" dirty="0" err="1">
                <a:latin typeface="Söhne"/>
              </a:rPr>
              <a:t>Dataset.from_pascal_voc_folder</a:t>
            </a:r>
            <a:endParaRPr lang="tr-TR" sz="2000" dirty="0">
              <a:latin typeface="Söhne"/>
            </a:endParaRPr>
          </a:p>
          <a:p>
            <a:pPr marL="342900" indent="-342900">
              <a:buFont typeface="Arial" panose="020B0604020202020204" pitchFamily="34" charset="0"/>
              <a:buChar char="•"/>
            </a:pPr>
            <a:r>
              <a:rPr lang="tr-TR" dirty="0" err="1">
                <a:latin typeface="Söhne"/>
              </a:rPr>
              <a:t>android_figurines</a:t>
            </a:r>
            <a:r>
              <a:rPr lang="tr-TR" dirty="0">
                <a:latin typeface="Söhne"/>
              </a:rPr>
              <a:t> veri kümesi COCO veri kümesi formatında olduğundan, veri kümesini </a:t>
            </a:r>
            <a:r>
              <a:rPr lang="tr-TR" dirty="0" err="1">
                <a:latin typeface="Söhne"/>
              </a:rPr>
              <a:t>train_dataset_path</a:t>
            </a:r>
            <a:r>
              <a:rPr lang="tr-TR" dirty="0">
                <a:latin typeface="Söhne"/>
              </a:rPr>
              <a:t> ve </a:t>
            </a:r>
            <a:r>
              <a:rPr lang="tr-TR" dirty="0" err="1">
                <a:latin typeface="Söhne"/>
              </a:rPr>
              <a:t>validation_dataset_path</a:t>
            </a:r>
            <a:r>
              <a:rPr lang="tr-TR" dirty="0">
                <a:latin typeface="Söhne"/>
              </a:rPr>
              <a:t> konumlarındaki veriyi yüklemek için </a:t>
            </a:r>
            <a:r>
              <a:rPr lang="tr-TR" dirty="0" err="1">
                <a:latin typeface="Söhne"/>
              </a:rPr>
              <a:t>from_coco_folder</a:t>
            </a:r>
            <a:r>
              <a:rPr lang="tr-TR" dirty="0">
                <a:latin typeface="Söhne"/>
              </a:rPr>
              <a:t> yöntemini kullanmalısınız. </a:t>
            </a:r>
          </a:p>
          <a:p>
            <a:pPr marL="342900" indent="-342900">
              <a:buFont typeface="Arial" panose="020B0604020202020204" pitchFamily="34" charset="0"/>
              <a:buChar char="•"/>
            </a:pPr>
            <a:r>
              <a:rPr lang="tr-TR" dirty="0">
                <a:latin typeface="Söhne"/>
              </a:rPr>
              <a:t>Veri kümesini yüklerken, veriler sağlanan </a:t>
            </a:r>
            <a:r>
              <a:rPr lang="tr-TR" dirty="0" err="1">
                <a:latin typeface="Söhne"/>
              </a:rPr>
              <a:t>path</a:t>
            </a:r>
            <a:r>
              <a:rPr lang="tr-TR" dirty="0">
                <a:latin typeface="Söhne"/>
              </a:rPr>
              <a:t> üzerinden ayrıştırılacak ve daha sonra kullanılmak üzere önbelleğe alınacak olan standartlaştırılmış bir </a:t>
            </a:r>
            <a:r>
              <a:rPr lang="tr-TR" dirty="0" err="1">
                <a:latin typeface="Söhne"/>
              </a:rPr>
              <a:t>TFRecord</a:t>
            </a:r>
            <a:r>
              <a:rPr lang="tr-TR" dirty="0">
                <a:latin typeface="Söhne"/>
              </a:rPr>
              <a:t> (https://www.tensorflow.org/tutorials/load_data/tfrecord) formatına dönüştürülür. </a:t>
            </a:r>
          </a:p>
          <a:p>
            <a:pPr marL="342900" indent="-342900">
              <a:buFont typeface="Arial" panose="020B0604020202020204" pitchFamily="34" charset="0"/>
              <a:buChar char="•"/>
            </a:pPr>
            <a:r>
              <a:rPr lang="tr-TR" dirty="0">
                <a:latin typeface="Söhne"/>
              </a:rPr>
              <a:t>Aynı veri kümesinin birden fazla önbelleğini kaydetmekten kaçınmak için bir </a:t>
            </a:r>
            <a:r>
              <a:rPr lang="tr-TR" dirty="0" err="1">
                <a:latin typeface="Söhne"/>
              </a:rPr>
              <a:t>cache_dir</a:t>
            </a:r>
            <a:r>
              <a:rPr lang="tr-TR" dirty="0">
                <a:latin typeface="Söhne"/>
              </a:rPr>
              <a:t> konumu oluşturmalı ve tüm eğitimleriniz için bunu yeniden kullanmalısınız</a:t>
            </a:r>
            <a:r>
              <a:rPr lang="tr-TR" sz="1800" dirty="0">
                <a:solidFill>
                  <a:srgbClr val="374151"/>
                </a:solidFill>
                <a:latin typeface="Söhne"/>
              </a:rPr>
              <a:t>.</a:t>
            </a:r>
          </a:p>
          <a:p>
            <a:pPr marL="342900" indent="-342900">
              <a:buFont typeface="Arial" panose="020B0604020202020204" pitchFamily="34" charset="0"/>
              <a:buChar char="•"/>
            </a:pPr>
            <a:r>
              <a:rPr lang="tr-TR" sz="1800" b="1" dirty="0">
                <a:solidFill>
                  <a:schemeClr val="accent1"/>
                </a:solidFill>
                <a:latin typeface="Söhne"/>
              </a:rPr>
              <a:t>Kodlar sonraki sayfada-----</a:t>
            </a:r>
            <a:r>
              <a:rPr lang="tr-TR" sz="1800" b="1" dirty="0">
                <a:solidFill>
                  <a:schemeClr val="accent1"/>
                </a:solidFill>
                <a:latin typeface="Söhne"/>
                <a:sym typeface="Wingdings" panose="05000000000000000000" pitchFamily="2" charset="2"/>
              </a:rPr>
              <a:t></a:t>
            </a:r>
            <a:endParaRPr lang="tr-TR" sz="1800" b="1" dirty="0">
              <a:solidFill>
                <a:schemeClr val="accent1"/>
              </a:solidFill>
              <a:latin typeface="Söhne"/>
            </a:endParaRPr>
          </a:p>
        </p:txBody>
      </p:sp>
    </p:spTree>
    <p:extLst>
      <p:ext uri="{BB962C8B-B14F-4D97-AF65-F5344CB8AC3E}">
        <p14:creationId xmlns:p14="http://schemas.microsoft.com/office/powerpoint/2010/main" val="1873345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a:t>Örnek Uygulama-&gt;Real-time Object Detection-&gt;Re-Train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27</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800" b="1" u="sng" dirty="0">
                <a:solidFill>
                  <a:srgbClr val="0070C0"/>
                </a:solidFill>
                <a:latin typeface="Söhne"/>
              </a:rPr>
              <a:t>Veri kümesi oluştur</a:t>
            </a:r>
          </a:p>
          <a:p>
            <a:r>
              <a:rPr lang="tr-TR" sz="1800" b="0" dirty="0" err="1">
                <a:solidFill>
                  <a:srgbClr val="000000"/>
                </a:solidFill>
                <a:effectLst/>
                <a:latin typeface="Courier New" panose="02070309020205020404" pitchFamily="49" charset="0"/>
              </a:rPr>
              <a:t>train_data</a:t>
            </a:r>
            <a:r>
              <a:rPr lang="tr-TR" sz="1800" b="0" dirty="0">
                <a:solidFill>
                  <a:srgbClr val="000000"/>
                </a:solidFill>
                <a:effectLst/>
                <a:latin typeface="Courier New" panose="02070309020205020404" pitchFamily="49" charset="0"/>
              </a:rPr>
              <a:t> = </a:t>
            </a:r>
            <a:r>
              <a:rPr lang="tr-TR" sz="1800" b="0" dirty="0" err="1">
                <a:solidFill>
                  <a:srgbClr val="000000"/>
                </a:solidFill>
                <a:effectLst/>
                <a:latin typeface="Courier New" panose="02070309020205020404" pitchFamily="49" charset="0"/>
              </a:rPr>
              <a:t>object_detector.Dataset.from_coco_folder</a:t>
            </a:r>
            <a:r>
              <a:rPr lang="tr-TR" sz="1800" b="0" dirty="0">
                <a:solidFill>
                  <a:srgbClr val="000000"/>
                </a:solidFill>
                <a:effectLst/>
                <a:latin typeface="Courier New" panose="02070309020205020404" pitchFamily="49" charset="0"/>
              </a:rPr>
              <a:t>(</a:t>
            </a:r>
            <a:r>
              <a:rPr lang="tr-TR" sz="1800" b="0" dirty="0" err="1">
                <a:solidFill>
                  <a:srgbClr val="000000"/>
                </a:solidFill>
                <a:effectLst/>
                <a:latin typeface="Courier New" panose="02070309020205020404" pitchFamily="49" charset="0"/>
              </a:rPr>
              <a:t>train_dataset_path</a:t>
            </a:r>
            <a:r>
              <a:rPr lang="tr-TR" sz="1800" b="0" dirty="0">
                <a:solidFill>
                  <a:srgbClr val="000000"/>
                </a:solidFill>
                <a:effectLst/>
                <a:latin typeface="Courier New" panose="02070309020205020404" pitchFamily="49" charset="0"/>
              </a:rPr>
              <a:t>, </a:t>
            </a:r>
            <a:r>
              <a:rPr lang="tr-TR" sz="1800" b="0" dirty="0" err="1">
                <a:solidFill>
                  <a:schemeClr val="accent1"/>
                </a:solidFill>
                <a:effectLst/>
                <a:latin typeface="Courier New" panose="02070309020205020404" pitchFamily="49" charset="0"/>
              </a:rPr>
              <a:t>cache_dir</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tmp</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od_data</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train</a:t>
            </a:r>
            <a:r>
              <a:rPr lang="tr-TR" sz="1800" b="0" dirty="0">
                <a:solidFill>
                  <a:srgbClr val="A31515"/>
                </a:solidFill>
                <a:effectLst/>
                <a:latin typeface="Courier New" panose="02070309020205020404" pitchFamily="49" charset="0"/>
              </a:rPr>
              <a:t>"</a:t>
            </a:r>
            <a:r>
              <a:rPr lang="tr-TR" sz="1800" b="0" dirty="0">
                <a:solidFill>
                  <a:srgbClr val="000000"/>
                </a:solidFill>
                <a:effectLst/>
                <a:latin typeface="Courier New" panose="02070309020205020404" pitchFamily="49" charset="0"/>
              </a:rPr>
              <a:t>)</a:t>
            </a:r>
          </a:p>
          <a:p>
            <a:r>
              <a:rPr lang="tr-TR" sz="1800" b="0" dirty="0" err="1">
                <a:solidFill>
                  <a:srgbClr val="000000"/>
                </a:solidFill>
                <a:effectLst/>
                <a:latin typeface="Courier New" panose="02070309020205020404" pitchFamily="49" charset="0"/>
              </a:rPr>
              <a:t>validation_data</a:t>
            </a:r>
            <a:r>
              <a:rPr lang="tr-TR" sz="1800" b="0" dirty="0">
                <a:solidFill>
                  <a:srgbClr val="000000"/>
                </a:solidFill>
                <a:effectLst/>
                <a:latin typeface="Courier New" panose="02070309020205020404" pitchFamily="49" charset="0"/>
              </a:rPr>
              <a:t> = </a:t>
            </a:r>
            <a:r>
              <a:rPr lang="tr-TR" sz="1800" b="0" dirty="0" err="1">
                <a:solidFill>
                  <a:srgbClr val="000000"/>
                </a:solidFill>
                <a:effectLst/>
                <a:latin typeface="Courier New" panose="02070309020205020404" pitchFamily="49" charset="0"/>
              </a:rPr>
              <a:t>object_detector.Dataset.from_coco_folder</a:t>
            </a:r>
            <a:r>
              <a:rPr lang="tr-TR" sz="1800" b="0" dirty="0">
                <a:solidFill>
                  <a:srgbClr val="000000"/>
                </a:solidFill>
                <a:effectLst/>
                <a:latin typeface="Courier New" panose="02070309020205020404" pitchFamily="49" charset="0"/>
              </a:rPr>
              <a:t>(</a:t>
            </a:r>
            <a:r>
              <a:rPr lang="tr-TR" sz="1800" b="0" dirty="0" err="1">
                <a:solidFill>
                  <a:srgbClr val="000000"/>
                </a:solidFill>
                <a:effectLst/>
                <a:latin typeface="Courier New" panose="02070309020205020404" pitchFamily="49" charset="0"/>
              </a:rPr>
              <a:t>validation_dataset_path</a:t>
            </a:r>
            <a:r>
              <a:rPr lang="tr-TR" sz="1800" b="0" dirty="0">
                <a:solidFill>
                  <a:srgbClr val="000000"/>
                </a:solidFill>
                <a:effectLst/>
                <a:latin typeface="Courier New" panose="02070309020205020404" pitchFamily="49" charset="0"/>
              </a:rPr>
              <a:t>, </a:t>
            </a:r>
            <a:r>
              <a:rPr lang="tr-TR" sz="1800" b="0" dirty="0" err="1">
                <a:solidFill>
                  <a:schemeClr val="accent1"/>
                </a:solidFill>
                <a:effectLst/>
                <a:latin typeface="Courier New" panose="02070309020205020404" pitchFamily="49" charset="0"/>
              </a:rPr>
              <a:t>cache_dir</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tmp</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od_data</a:t>
            </a:r>
            <a:r>
              <a:rPr lang="tr-TR" sz="1800" b="0" dirty="0">
                <a:solidFill>
                  <a:schemeClr val="accent1"/>
                </a:solidFill>
                <a:effectLst/>
                <a:latin typeface="Courier New" panose="02070309020205020404" pitchFamily="49" charset="0"/>
              </a:rPr>
              <a:t>/</a:t>
            </a:r>
            <a:r>
              <a:rPr lang="tr-TR" sz="1800" b="0" dirty="0" err="1">
                <a:solidFill>
                  <a:schemeClr val="accent1"/>
                </a:solidFill>
                <a:effectLst/>
                <a:latin typeface="Courier New" panose="02070309020205020404" pitchFamily="49" charset="0"/>
              </a:rPr>
              <a:t>validation</a:t>
            </a:r>
            <a:r>
              <a:rPr lang="tr-TR" sz="1800" b="0" dirty="0">
                <a:solidFill>
                  <a:srgbClr val="A31515"/>
                </a:solidFill>
                <a:effectLst/>
                <a:latin typeface="Courier New" panose="02070309020205020404" pitchFamily="49" charset="0"/>
              </a:rPr>
              <a:t>"</a:t>
            </a:r>
            <a:r>
              <a:rPr lang="tr-TR" sz="1800" b="0" dirty="0">
                <a:solidFill>
                  <a:srgbClr val="000000"/>
                </a:solidFill>
                <a:effectLst/>
                <a:latin typeface="Courier New" panose="02070309020205020404" pitchFamily="49" charset="0"/>
              </a:rPr>
              <a:t>)</a:t>
            </a:r>
          </a:p>
          <a:p>
            <a:r>
              <a:rPr lang="tr-TR" sz="1800" b="0" dirty="0" err="1">
                <a:solidFill>
                  <a:srgbClr val="795E26"/>
                </a:solidFill>
                <a:effectLst/>
                <a:latin typeface="Courier New" panose="02070309020205020404" pitchFamily="49" charset="0"/>
              </a:rPr>
              <a:t>print</a:t>
            </a:r>
            <a:r>
              <a:rPr lang="tr-TR" sz="1800" b="0" dirty="0">
                <a:solidFill>
                  <a:srgbClr val="000000"/>
                </a:solidFill>
                <a:effectLst/>
                <a:latin typeface="Courier New" panose="02070309020205020404" pitchFamily="49" charset="0"/>
              </a:rPr>
              <a:t>(</a:t>
            </a:r>
            <a:r>
              <a:rPr lang="tr-TR" sz="1800" b="0" dirty="0">
                <a:solidFill>
                  <a:srgbClr val="A31515"/>
                </a:solidFill>
                <a:effectLst/>
                <a:latin typeface="Courier New" panose="02070309020205020404" pitchFamily="49" charset="0"/>
              </a:rPr>
              <a:t>"</a:t>
            </a:r>
            <a:r>
              <a:rPr lang="tr-TR" sz="1800" b="0" dirty="0" err="1">
                <a:solidFill>
                  <a:srgbClr val="A31515"/>
                </a:solidFill>
                <a:effectLst/>
                <a:latin typeface="Courier New" panose="02070309020205020404" pitchFamily="49" charset="0"/>
              </a:rPr>
              <a:t>train_data</a:t>
            </a:r>
            <a:r>
              <a:rPr lang="tr-TR" sz="1800" b="0" dirty="0">
                <a:solidFill>
                  <a:srgbClr val="A31515"/>
                </a:solidFill>
                <a:effectLst/>
                <a:latin typeface="Courier New" panose="02070309020205020404" pitchFamily="49" charset="0"/>
              </a:rPr>
              <a:t> size: "</a:t>
            </a:r>
            <a:r>
              <a:rPr lang="tr-TR" sz="1800" b="0" dirty="0">
                <a:solidFill>
                  <a:srgbClr val="000000"/>
                </a:solidFill>
                <a:effectLst/>
                <a:latin typeface="Courier New" panose="02070309020205020404" pitchFamily="49" charset="0"/>
              </a:rPr>
              <a:t>, </a:t>
            </a:r>
            <a:r>
              <a:rPr lang="tr-TR" sz="1800" b="0" dirty="0" err="1">
                <a:solidFill>
                  <a:srgbClr val="000000"/>
                </a:solidFill>
                <a:effectLst/>
                <a:latin typeface="Courier New" panose="02070309020205020404" pitchFamily="49" charset="0"/>
              </a:rPr>
              <a:t>train_data.size</a:t>
            </a:r>
            <a:r>
              <a:rPr lang="tr-TR" sz="1800" b="0" dirty="0">
                <a:solidFill>
                  <a:srgbClr val="000000"/>
                </a:solidFill>
                <a:effectLst/>
                <a:latin typeface="Courier New" panose="02070309020205020404" pitchFamily="49" charset="0"/>
              </a:rPr>
              <a:t>)</a:t>
            </a:r>
          </a:p>
          <a:p>
            <a:r>
              <a:rPr lang="tr-TR" sz="1800" b="0" dirty="0" err="1">
                <a:solidFill>
                  <a:srgbClr val="795E26"/>
                </a:solidFill>
                <a:effectLst/>
                <a:latin typeface="Courier New" panose="02070309020205020404" pitchFamily="49" charset="0"/>
              </a:rPr>
              <a:t>print</a:t>
            </a:r>
            <a:r>
              <a:rPr lang="tr-TR" sz="1800" b="0" dirty="0">
                <a:solidFill>
                  <a:srgbClr val="000000"/>
                </a:solidFill>
                <a:effectLst/>
                <a:latin typeface="Courier New" panose="02070309020205020404" pitchFamily="49" charset="0"/>
              </a:rPr>
              <a:t>(</a:t>
            </a:r>
            <a:r>
              <a:rPr lang="tr-TR" sz="1800" b="0" dirty="0">
                <a:solidFill>
                  <a:srgbClr val="A31515"/>
                </a:solidFill>
                <a:effectLst/>
                <a:latin typeface="Courier New" panose="02070309020205020404" pitchFamily="49" charset="0"/>
              </a:rPr>
              <a:t>"</a:t>
            </a:r>
            <a:r>
              <a:rPr lang="tr-TR" sz="1800" b="0" dirty="0" err="1">
                <a:solidFill>
                  <a:srgbClr val="A31515"/>
                </a:solidFill>
                <a:effectLst/>
                <a:latin typeface="Courier New" panose="02070309020205020404" pitchFamily="49" charset="0"/>
              </a:rPr>
              <a:t>validation_data</a:t>
            </a:r>
            <a:r>
              <a:rPr lang="tr-TR" sz="1800" b="0" dirty="0">
                <a:solidFill>
                  <a:srgbClr val="A31515"/>
                </a:solidFill>
                <a:effectLst/>
                <a:latin typeface="Courier New" panose="02070309020205020404" pitchFamily="49" charset="0"/>
              </a:rPr>
              <a:t> size: "</a:t>
            </a:r>
            <a:r>
              <a:rPr lang="tr-TR" sz="1800" b="0" dirty="0">
                <a:solidFill>
                  <a:srgbClr val="000000"/>
                </a:solidFill>
                <a:effectLst/>
                <a:latin typeface="Courier New" panose="02070309020205020404" pitchFamily="49" charset="0"/>
              </a:rPr>
              <a:t>, </a:t>
            </a:r>
            <a:r>
              <a:rPr lang="tr-TR" sz="1800" b="0" dirty="0" err="1">
                <a:solidFill>
                  <a:srgbClr val="000000"/>
                </a:solidFill>
                <a:effectLst/>
                <a:latin typeface="Courier New" panose="02070309020205020404" pitchFamily="49" charset="0"/>
              </a:rPr>
              <a:t>validation_data.size</a:t>
            </a:r>
            <a:r>
              <a:rPr lang="tr-TR" sz="1800" b="0" dirty="0">
                <a:solidFill>
                  <a:srgbClr val="000000"/>
                </a:solidFill>
                <a:effectLst/>
                <a:latin typeface="Courier New" panose="02070309020205020404" pitchFamily="49" charset="0"/>
              </a:rPr>
              <a:t>)</a:t>
            </a: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2D3C4D05-F0A9-064C-4073-D8329C05A8D2}"/>
              </a:ext>
            </a:extLst>
          </p:cNvPr>
          <p:cNvPicPr>
            <a:picLocks noChangeAspect="1"/>
          </p:cNvPicPr>
          <p:nvPr/>
        </p:nvPicPr>
        <p:blipFill>
          <a:blip r:embed="rId3"/>
          <a:stretch>
            <a:fillRect/>
          </a:stretch>
        </p:blipFill>
        <p:spPr>
          <a:xfrm>
            <a:off x="3724084" y="4218813"/>
            <a:ext cx="2695575" cy="742950"/>
          </a:xfrm>
          <a:prstGeom prst="rect">
            <a:avLst/>
          </a:prstGeom>
        </p:spPr>
      </p:pic>
    </p:spTree>
    <p:extLst>
      <p:ext uri="{BB962C8B-B14F-4D97-AF65-F5344CB8AC3E}">
        <p14:creationId xmlns:p14="http://schemas.microsoft.com/office/powerpoint/2010/main" val="93740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28</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2200" b="1" u="sng" dirty="0">
                <a:solidFill>
                  <a:srgbClr val="0070C0"/>
                </a:solidFill>
                <a:latin typeface="Söhne"/>
              </a:rPr>
              <a:t>Set </a:t>
            </a:r>
            <a:r>
              <a:rPr lang="tr-TR" sz="2200" b="1" u="sng" dirty="0" err="1">
                <a:solidFill>
                  <a:srgbClr val="0070C0"/>
                </a:solidFill>
                <a:latin typeface="Söhne"/>
              </a:rPr>
              <a:t>retraining</a:t>
            </a:r>
            <a:r>
              <a:rPr lang="tr-TR" sz="2200" b="1" u="sng" dirty="0">
                <a:solidFill>
                  <a:srgbClr val="0070C0"/>
                </a:solidFill>
                <a:latin typeface="Söhne"/>
              </a:rPr>
              <a:t> </a:t>
            </a:r>
            <a:r>
              <a:rPr lang="tr-TR" sz="2200" b="1" u="sng" dirty="0" err="1">
                <a:solidFill>
                  <a:srgbClr val="0070C0"/>
                </a:solidFill>
                <a:latin typeface="Söhne"/>
              </a:rPr>
              <a:t>options</a:t>
            </a:r>
            <a:endParaRPr lang="tr-TR" sz="2200" b="1" u="sng" dirty="0">
              <a:solidFill>
                <a:srgbClr val="0070C0"/>
              </a:solidFill>
              <a:latin typeface="Söhne"/>
            </a:endParaRPr>
          </a:p>
          <a:p>
            <a:pPr marL="342900" indent="-342900" algn="l">
              <a:buFont typeface="Arial" panose="020B0604020202020204" pitchFamily="34" charset="0"/>
              <a:buChar char="•"/>
            </a:pPr>
            <a:r>
              <a:rPr lang="tr-TR" sz="2200" b="0" i="0" dirty="0">
                <a:solidFill>
                  <a:srgbClr val="212121"/>
                </a:solidFill>
                <a:effectLst/>
                <a:latin typeface="Söhne"/>
              </a:rPr>
              <a:t>Eğitim veri kümenizden bağımsız olarak eğitimi çalıştırmak için gereken bazı ayarlar vardır: model için çıktı dizini ve model mimarisi. Çıktı dizini için </a:t>
            </a:r>
            <a:r>
              <a:rPr lang="tr-TR" sz="2200" b="0" i="0" dirty="0" err="1">
                <a:solidFill>
                  <a:srgbClr val="212121"/>
                </a:solidFill>
                <a:effectLst/>
                <a:latin typeface="Söhne"/>
              </a:rPr>
              <a:t>export_dir</a:t>
            </a:r>
            <a:r>
              <a:rPr lang="tr-TR" sz="2200" b="0" i="0" dirty="0">
                <a:solidFill>
                  <a:srgbClr val="212121"/>
                </a:solidFill>
                <a:effectLst/>
                <a:latin typeface="Söhne"/>
              </a:rPr>
              <a:t> parametresini belirtmek için </a:t>
            </a:r>
            <a:r>
              <a:rPr lang="tr-TR" sz="2200" b="0" i="0" dirty="0" err="1">
                <a:solidFill>
                  <a:srgbClr val="212121"/>
                </a:solidFill>
                <a:effectLst/>
                <a:latin typeface="Söhne"/>
              </a:rPr>
              <a:t>HParams'ı</a:t>
            </a:r>
            <a:r>
              <a:rPr lang="tr-TR" sz="2200" b="0" i="0" dirty="0">
                <a:solidFill>
                  <a:srgbClr val="212121"/>
                </a:solidFill>
                <a:effectLst/>
                <a:latin typeface="Söhne"/>
              </a:rPr>
              <a:t> kullanın. Model mimarisi için </a:t>
            </a:r>
            <a:r>
              <a:rPr lang="tr-TR" sz="2200" b="0" i="0" dirty="0" err="1">
                <a:solidFill>
                  <a:srgbClr val="212121"/>
                </a:solidFill>
                <a:effectLst/>
                <a:latin typeface="Söhne"/>
              </a:rPr>
              <a:t>SupportedModels</a:t>
            </a:r>
            <a:r>
              <a:rPr lang="tr-TR" sz="2200" b="0" i="0" dirty="0">
                <a:solidFill>
                  <a:srgbClr val="212121"/>
                </a:solidFill>
                <a:effectLst/>
                <a:latin typeface="Söhne"/>
              </a:rPr>
              <a:t> sınıfını kullanın. Nesne tespiti çözümü aşağıdaki model mimarilerini destekler:</a:t>
            </a:r>
          </a:p>
          <a:p>
            <a:pPr lvl="4"/>
            <a:r>
              <a:rPr lang="tr-TR" sz="2200" b="0" i="0" dirty="0">
                <a:solidFill>
                  <a:srgbClr val="212121"/>
                </a:solidFill>
                <a:effectLst/>
                <a:latin typeface="Söhne"/>
              </a:rPr>
              <a:t>MobileNet-V2</a:t>
            </a:r>
          </a:p>
          <a:p>
            <a:pPr lvl="4"/>
            <a:r>
              <a:rPr lang="tr-TR" sz="2200" b="0" i="0" dirty="0" err="1">
                <a:solidFill>
                  <a:srgbClr val="212121"/>
                </a:solidFill>
                <a:effectLst/>
                <a:latin typeface="Söhne"/>
              </a:rPr>
              <a:t>MobileNet</a:t>
            </a:r>
            <a:r>
              <a:rPr lang="tr-TR" sz="2200" b="0" i="0" dirty="0">
                <a:solidFill>
                  <a:srgbClr val="212121"/>
                </a:solidFill>
                <a:effectLst/>
                <a:latin typeface="Söhne"/>
              </a:rPr>
              <a:t>-</a:t>
            </a:r>
            <a:r>
              <a:rPr lang="tr-TR" sz="2200" b="0" i="0" dirty="0" err="1">
                <a:solidFill>
                  <a:srgbClr val="212121"/>
                </a:solidFill>
                <a:effectLst/>
                <a:latin typeface="Söhne"/>
              </a:rPr>
              <a:t>MultiHW</a:t>
            </a:r>
            <a:r>
              <a:rPr lang="tr-TR" sz="2200" b="0" i="0" dirty="0">
                <a:solidFill>
                  <a:srgbClr val="212121"/>
                </a:solidFill>
                <a:effectLst/>
                <a:latin typeface="Söhne"/>
              </a:rPr>
              <a:t>-AVG</a:t>
            </a:r>
          </a:p>
          <a:p>
            <a:pPr marL="342900" indent="-342900" algn="l">
              <a:buFont typeface="Arial" panose="020B0604020202020204" pitchFamily="34" charset="0"/>
              <a:buChar char="•"/>
            </a:pPr>
            <a:r>
              <a:rPr lang="tr-TR" sz="2200" b="0" i="0" dirty="0">
                <a:solidFill>
                  <a:srgbClr val="212121"/>
                </a:solidFill>
                <a:effectLst/>
                <a:latin typeface="Söhne"/>
              </a:rPr>
              <a:t>Eğitim parametrelerini daha fazla özelleştirmek için </a:t>
            </a:r>
            <a:r>
              <a:rPr lang="tr-TR" sz="2200" b="0" i="0" dirty="0" err="1">
                <a:solidFill>
                  <a:srgbClr val="212121"/>
                </a:solidFill>
                <a:effectLst/>
                <a:latin typeface="Söhne"/>
                <a:hlinkClick r:id="rId3"/>
              </a:rPr>
              <a:t>Hyperparameters</a:t>
            </a:r>
            <a:r>
              <a:rPr lang="tr-TR" sz="2200" b="0" i="0" dirty="0">
                <a:solidFill>
                  <a:srgbClr val="212121"/>
                </a:solidFill>
                <a:effectLst/>
                <a:latin typeface="Söhne"/>
              </a:rPr>
              <a:t> bölümüne bakın. Gerekli parametreleri ayarlamak için aşağıdaki kodu kullanın:</a:t>
            </a:r>
          </a:p>
          <a:p>
            <a:pPr marL="1828800" lvl="4" indent="0">
              <a:lnSpc>
                <a:spcPct val="120000"/>
              </a:lnSpc>
              <a:spcBef>
                <a:spcPts val="0"/>
              </a:spcBef>
              <a:buNone/>
            </a:pPr>
            <a:r>
              <a:rPr lang="tr-TR" sz="2100" b="0" dirty="0">
                <a:solidFill>
                  <a:srgbClr val="008000"/>
                </a:solidFill>
                <a:effectLst/>
                <a:latin typeface="Courier New" panose="02070309020205020404" pitchFamily="49" charset="0"/>
              </a:rPr>
              <a:t>#spec = </a:t>
            </a:r>
            <a:r>
              <a:rPr lang="tr-TR" sz="2100" b="0" dirty="0" err="1">
                <a:solidFill>
                  <a:srgbClr val="008000"/>
                </a:solidFill>
                <a:effectLst/>
                <a:latin typeface="Courier New" panose="02070309020205020404" pitchFamily="49" charset="0"/>
              </a:rPr>
              <a:t>object_detector.SupportedModels.MOBILENET_MULTI_AVG</a:t>
            </a:r>
            <a:endParaRPr lang="tr-TR" sz="2100" b="0" dirty="0">
              <a:solidFill>
                <a:srgbClr val="000000"/>
              </a:solidFill>
              <a:effectLst/>
              <a:latin typeface="Courier New" panose="02070309020205020404" pitchFamily="49" charset="0"/>
            </a:endParaRPr>
          </a:p>
          <a:p>
            <a:pPr marL="1828800" lvl="4" indent="0">
              <a:lnSpc>
                <a:spcPct val="120000"/>
              </a:lnSpc>
              <a:spcBef>
                <a:spcPts val="0"/>
              </a:spcBef>
              <a:buNone/>
            </a:pPr>
            <a:r>
              <a:rPr lang="tr-TR" sz="2100" b="0" dirty="0" err="1">
                <a:solidFill>
                  <a:srgbClr val="000000"/>
                </a:solidFill>
                <a:effectLst/>
                <a:latin typeface="Courier New" panose="02070309020205020404" pitchFamily="49" charset="0"/>
              </a:rPr>
              <a:t>spec</a:t>
            </a:r>
            <a:r>
              <a:rPr lang="tr-TR" sz="2100" b="0" dirty="0">
                <a:solidFill>
                  <a:srgbClr val="000000"/>
                </a:solidFill>
                <a:effectLst/>
                <a:latin typeface="Courier New" panose="02070309020205020404" pitchFamily="49" charset="0"/>
              </a:rPr>
              <a:t> = object_detector.SupportedModels.MOBILENET_V2</a:t>
            </a:r>
          </a:p>
          <a:p>
            <a:pPr marL="1828800" lvl="4" indent="0">
              <a:lnSpc>
                <a:spcPct val="120000"/>
              </a:lnSpc>
              <a:spcBef>
                <a:spcPts val="0"/>
              </a:spcBef>
              <a:buNone/>
            </a:pPr>
            <a:br>
              <a:rPr lang="tr-TR" sz="2100" b="0" dirty="0">
                <a:solidFill>
                  <a:srgbClr val="000000"/>
                </a:solidFill>
                <a:effectLst/>
                <a:latin typeface="Courier New" panose="02070309020205020404" pitchFamily="49" charset="0"/>
              </a:rPr>
            </a:br>
            <a:r>
              <a:rPr lang="tr-TR" sz="2100" b="0" dirty="0" err="1">
                <a:solidFill>
                  <a:srgbClr val="000000"/>
                </a:solidFill>
                <a:effectLst/>
                <a:latin typeface="Courier New" panose="02070309020205020404" pitchFamily="49" charset="0"/>
              </a:rPr>
              <a:t>hparams</a:t>
            </a:r>
            <a:r>
              <a:rPr lang="tr-TR" sz="2100" b="0" dirty="0">
                <a:solidFill>
                  <a:srgbClr val="000000"/>
                </a:solidFill>
                <a:effectLst/>
                <a:latin typeface="Courier New" panose="02070309020205020404" pitchFamily="49" charset="0"/>
              </a:rPr>
              <a:t> = </a:t>
            </a:r>
            <a:r>
              <a:rPr lang="tr-TR" sz="2100" b="0" dirty="0" err="1">
                <a:solidFill>
                  <a:srgbClr val="000000"/>
                </a:solidFill>
                <a:effectLst/>
                <a:latin typeface="Courier New" panose="02070309020205020404" pitchFamily="49" charset="0"/>
              </a:rPr>
              <a:t>object_detector.HParams</a:t>
            </a:r>
            <a:r>
              <a:rPr lang="tr-TR" sz="2100" b="0" dirty="0">
                <a:solidFill>
                  <a:srgbClr val="000000"/>
                </a:solidFill>
                <a:effectLst/>
                <a:latin typeface="Courier New" panose="02070309020205020404" pitchFamily="49" charset="0"/>
              </a:rPr>
              <a:t>(</a:t>
            </a:r>
            <a:r>
              <a:rPr lang="tr-TR" sz="2100" b="0" dirty="0" err="1">
                <a:solidFill>
                  <a:srgbClr val="000000"/>
                </a:solidFill>
                <a:effectLst/>
                <a:latin typeface="Courier New" panose="02070309020205020404" pitchFamily="49" charset="0"/>
              </a:rPr>
              <a:t>export_dir</a:t>
            </a:r>
            <a:r>
              <a:rPr lang="tr-TR" sz="2100" b="0" dirty="0">
                <a:solidFill>
                  <a:srgbClr val="000000"/>
                </a:solidFill>
                <a:effectLst/>
                <a:latin typeface="Courier New" panose="02070309020205020404" pitchFamily="49" charset="0"/>
              </a:rPr>
              <a:t>=</a:t>
            </a:r>
            <a:r>
              <a:rPr lang="tr-TR" sz="2100" b="0" dirty="0">
                <a:solidFill>
                  <a:srgbClr val="A31515"/>
                </a:solidFill>
                <a:effectLst/>
                <a:latin typeface="Courier New" panose="02070309020205020404" pitchFamily="49" charset="0"/>
              </a:rPr>
              <a:t>'</a:t>
            </a:r>
            <a:r>
              <a:rPr lang="tr-TR" sz="2100" b="0" dirty="0" err="1">
                <a:solidFill>
                  <a:srgbClr val="A31515"/>
                </a:solidFill>
                <a:effectLst/>
                <a:latin typeface="Courier New" panose="02070309020205020404" pitchFamily="49" charset="0"/>
              </a:rPr>
              <a:t>exported_model</a:t>
            </a:r>
            <a:r>
              <a:rPr lang="tr-TR" sz="2100" b="0" dirty="0">
                <a:solidFill>
                  <a:srgbClr val="A31515"/>
                </a:solidFill>
                <a:effectLst/>
                <a:latin typeface="Courier New" panose="02070309020205020404" pitchFamily="49" charset="0"/>
              </a:rPr>
              <a:t>'</a:t>
            </a:r>
            <a:r>
              <a:rPr lang="tr-TR" sz="2100" b="0" dirty="0">
                <a:solidFill>
                  <a:srgbClr val="000000"/>
                </a:solidFill>
                <a:effectLst/>
                <a:latin typeface="Courier New" panose="02070309020205020404" pitchFamily="49" charset="0"/>
              </a:rPr>
              <a:t>)</a:t>
            </a:r>
          </a:p>
          <a:p>
            <a:pPr marL="1828800" lvl="4" indent="0">
              <a:lnSpc>
                <a:spcPct val="120000"/>
              </a:lnSpc>
              <a:spcBef>
                <a:spcPts val="0"/>
              </a:spcBef>
              <a:buNone/>
            </a:pPr>
            <a:r>
              <a:rPr lang="tr-TR" sz="2100" b="0" dirty="0" err="1">
                <a:solidFill>
                  <a:srgbClr val="000000"/>
                </a:solidFill>
                <a:effectLst/>
                <a:latin typeface="Courier New" panose="02070309020205020404" pitchFamily="49" charset="0"/>
              </a:rPr>
              <a:t>options</a:t>
            </a:r>
            <a:r>
              <a:rPr lang="tr-TR" sz="2100" b="0" dirty="0">
                <a:solidFill>
                  <a:srgbClr val="000000"/>
                </a:solidFill>
                <a:effectLst/>
                <a:latin typeface="Courier New" panose="02070309020205020404" pitchFamily="49" charset="0"/>
              </a:rPr>
              <a:t> = </a:t>
            </a:r>
            <a:r>
              <a:rPr lang="tr-TR" sz="2100" b="0" dirty="0" err="1">
                <a:solidFill>
                  <a:srgbClr val="000000"/>
                </a:solidFill>
                <a:effectLst/>
                <a:latin typeface="Courier New" panose="02070309020205020404" pitchFamily="49" charset="0"/>
              </a:rPr>
              <a:t>object_detector.ObjectDetectorOptions</a:t>
            </a:r>
            <a:r>
              <a:rPr lang="tr-TR" sz="2100" b="0" dirty="0">
                <a:solidFill>
                  <a:srgbClr val="000000"/>
                </a:solidFill>
                <a:effectLst/>
                <a:latin typeface="Courier New" panose="02070309020205020404" pitchFamily="49" charset="0"/>
              </a:rPr>
              <a:t>(</a:t>
            </a:r>
          </a:p>
          <a:p>
            <a:pPr marL="1828800" lvl="4" indent="0">
              <a:lnSpc>
                <a:spcPct val="120000"/>
              </a:lnSpc>
              <a:spcBef>
                <a:spcPts val="0"/>
              </a:spcBef>
              <a:buNone/>
            </a:pPr>
            <a:r>
              <a:rPr lang="tr-TR" sz="2100" b="0" dirty="0">
                <a:solidFill>
                  <a:srgbClr val="000000"/>
                </a:solidFill>
                <a:effectLst/>
                <a:latin typeface="Courier New" panose="02070309020205020404" pitchFamily="49" charset="0"/>
              </a:rPr>
              <a:t>    </a:t>
            </a:r>
            <a:r>
              <a:rPr lang="tr-TR" sz="2100" b="0" dirty="0" err="1">
                <a:solidFill>
                  <a:srgbClr val="000000"/>
                </a:solidFill>
                <a:effectLst/>
                <a:latin typeface="Courier New" panose="02070309020205020404" pitchFamily="49" charset="0"/>
              </a:rPr>
              <a:t>supported_model</a:t>
            </a:r>
            <a:r>
              <a:rPr lang="tr-TR" sz="2100" b="0" dirty="0">
                <a:solidFill>
                  <a:srgbClr val="000000"/>
                </a:solidFill>
                <a:effectLst/>
                <a:latin typeface="Courier New" panose="02070309020205020404" pitchFamily="49" charset="0"/>
              </a:rPr>
              <a:t>=</a:t>
            </a:r>
            <a:r>
              <a:rPr lang="tr-TR" sz="2100" b="0" dirty="0" err="1">
                <a:solidFill>
                  <a:srgbClr val="000000"/>
                </a:solidFill>
                <a:effectLst/>
                <a:latin typeface="Courier New" panose="02070309020205020404" pitchFamily="49" charset="0"/>
              </a:rPr>
              <a:t>spec</a:t>
            </a:r>
            <a:r>
              <a:rPr lang="tr-TR" sz="2100" b="0" dirty="0">
                <a:solidFill>
                  <a:srgbClr val="000000"/>
                </a:solidFill>
                <a:effectLst/>
                <a:latin typeface="Courier New" panose="02070309020205020404" pitchFamily="49" charset="0"/>
              </a:rPr>
              <a:t>,</a:t>
            </a:r>
          </a:p>
          <a:p>
            <a:pPr marL="1828800" lvl="4" indent="0">
              <a:lnSpc>
                <a:spcPct val="120000"/>
              </a:lnSpc>
              <a:spcBef>
                <a:spcPts val="0"/>
              </a:spcBef>
              <a:buNone/>
            </a:pPr>
            <a:r>
              <a:rPr lang="tr-TR" sz="2100" b="0" dirty="0">
                <a:solidFill>
                  <a:srgbClr val="000000"/>
                </a:solidFill>
                <a:effectLst/>
                <a:latin typeface="Courier New" panose="02070309020205020404" pitchFamily="49" charset="0"/>
              </a:rPr>
              <a:t>    </a:t>
            </a:r>
            <a:r>
              <a:rPr lang="tr-TR" sz="2100" b="0" dirty="0" err="1">
                <a:solidFill>
                  <a:srgbClr val="000000"/>
                </a:solidFill>
                <a:effectLst/>
                <a:latin typeface="Courier New" panose="02070309020205020404" pitchFamily="49" charset="0"/>
              </a:rPr>
              <a:t>hparams</a:t>
            </a:r>
            <a:r>
              <a:rPr lang="tr-TR" sz="2100" b="0" dirty="0">
                <a:solidFill>
                  <a:srgbClr val="000000"/>
                </a:solidFill>
                <a:effectLst/>
                <a:latin typeface="Courier New" panose="02070309020205020404" pitchFamily="49" charset="0"/>
              </a:rPr>
              <a:t>=</a:t>
            </a:r>
            <a:r>
              <a:rPr lang="tr-TR" sz="2100" b="0" dirty="0" err="1">
                <a:solidFill>
                  <a:srgbClr val="000000"/>
                </a:solidFill>
                <a:effectLst/>
                <a:latin typeface="Courier New" panose="02070309020205020404" pitchFamily="49" charset="0"/>
              </a:rPr>
              <a:t>hparams</a:t>
            </a:r>
            <a:endParaRPr lang="tr-TR" sz="2100" b="0" dirty="0">
              <a:solidFill>
                <a:srgbClr val="000000"/>
              </a:solidFill>
              <a:effectLst/>
              <a:latin typeface="Courier New" panose="02070309020205020404" pitchFamily="49" charset="0"/>
            </a:endParaRPr>
          </a:p>
          <a:p>
            <a:pPr marL="1828800" lvl="4" indent="0">
              <a:buNone/>
            </a:pPr>
            <a:r>
              <a:rPr lang="tr-TR" sz="2100" b="0" dirty="0">
                <a:solidFill>
                  <a:srgbClr val="000000"/>
                </a:solidFill>
                <a:effectLst/>
                <a:latin typeface="Courier New" panose="02070309020205020404" pitchFamily="49" charset="0"/>
              </a:rPr>
              <a:t>)</a:t>
            </a: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202558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29</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Run </a:t>
            </a:r>
            <a:r>
              <a:rPr lang="tr-TR" b="1" u="sng" dirty="0" err="1">
                <a:solidFill>
                  <a:srgbClr val="0070C0"/>
                </a:solidFill>
                <a:latin typeface="Söhne"/>
              </a:rPr>
              <a:t>retraining</a:t>
            </a:r>
            <a:endParaRPr lang="tr-TR" b="1" u="sng" dirty="0">
              <a:solidFill>
                <a:srgbClr val="0070C0"/>
              </a:solidFill>
              <a:latin typeface="Söhne"/>
            </a:endParaRPr>
          </a:p>
          <a:p>
            <a:pPr marL="342900" indent="-342900">
              <a:buFont typeface="Arial" panose="020B0604020202020204" pitchFamily="34" charset="0"/>
              <a:buChar char="•"/>
            </a:pPr>
            <a:r>
              <a:rPr lang="tr-TR" b="0" dirty="0">
                <a:solidFill>
                  <a:srgbClr val="000000"/>
                </a:solidFill>
                <a:effectLst/>
                <a:latin typeface="Söhne"/>
              </a:rPr>
              <a:t>Eğitim veri kümeniz ve yeniden eğitim seçenekleriniz hazır olduğunda, yeniden eğitim sürecini başlatmaya hazırsınız demektir. </a:t>
            </a:r>
          </a:p>
          <a:p>
            <a:pPr marL="342900" indent="-342900">
              <a:buFont typeface="Arial" panose="020B0604020202020204" pitchFamily="34" charset="0"/>
              <a:buChar char="•"/>
            </a:pPr>
            <a:r>
              <a:rPr lang="tr-TR" b="0" dirty="0">
                <a:solidFill>
                  <a:srgbClr val="000000"/>
                </a:solidFill>
                <a:effectLst/>
                <a:latin typeface="Söhne"/>
              </a:rPr>
              <a:t>Bu süreç, mevcut hesaplama kaynaklarınıza bağlı olarak birkaç dakikadan birkaç saate kadar sürebilen kaynak yoğun bir süreçtir. </a:t>
            </a:r>
          </a:p>
          <a:p>
            <a:pPr marL="342900" indent="-342900">
              <a:buFont typeface="Arial" panose="020B0604020202020204" pitchFamily="34" charset="0"/>
              <a:buChar char="•"/>
            </a:pPr>
            <a:r>
              <a:rPr lang="tr-TR" b="0" dirty="0">
                <a:solidFill>
                  <a:srgbClr val="000000"/>
                </a:solidFill>
                <a:effectLst/>
                <a:latin typeface="Söhne"/>
              </a:rPr>
              <a:t>Standart GPU çalışma zamanlarına sahip bir Google </a:t>
            </a:r>
            <a:r>
              <a:rPr lang="tr-TR" b="0" dirty="0" err="1">
                <a:solidFill>
                  <a:srgbClr val="000000"/>
                </a:solidFill>
                <a:effectLst/>
                <a:latin typeface="Söhne"/>
              </a:rPr>
              <a:t>Colab</a:t>
            </a:r>
            <a:r>
              <a:rPr lang="tr-TR" b="0" dirty="0">
                <a:solidFill>
                  <a:srgbClr val="000000"/>
                </a:solidFill>
                <a:effectLst/>
                <a:latin typeface="Söhne"/>
              </a:rPr>
              <a:t> ortamı kullanarak, aşağıdaki örnek yeniden eğitim yaklaşık olarak 2 ila 4 dakika sürer.</a:t>
            </a:r>
          </a:p>
          <a:p>
            <a:pPr marL="342900" indent="-342900">
              <a:buFont typeface="Arial" panose="020B0604020202020204" pitchFamily="34" charset="0"/>
              <a:buChar char="•"/>
            </a:pPr>
            <a:r>
              <a:rPr lang="tr-TR" b="0" dirty="0">
                <a:solidFill>
                  <a:srgbClr val="000000"/>
                </a:solidFill>
                <a:effectLst/>
                <a:latin typeface="Söhne"/>
              </a:rPr>
              <a:t>Yeniden eğitim sürecini başlatmak için daha önce tanımladığınız veri kümesi ve seçenekleri kullanarak </a:t>
            </a:r>
            <a:r>
              <a:rPr lang="tr-TR" b="1" dirty="0" err="1">
                <a:solidFill>
                  <a:schemeClr val="accent1"/>
                </a:solidFill>
                <a:effectLst/>
                <a:latin typeface="Söhne"/>
              </a:rPr>
              <a:t>create</a:t>
            </a:r>
            <a:r>
              <a:rPr lang="tr-TR" b="1" dirty="0">
                <a:solidFill>
                  <a:schemeClr val="accent1"/>
                </a:solidFill>
                <a:effectLst/>
                <a:latin typeface="Söhne"/>
              </a:rPr>
              <a:t>() </a:t>
            </a:r>
            <a:r>
              <a:rPr lang="tr-TR" b="0" dirty="0">
                <a:solidFill>
                  <a:srgbClr val="000000"/>
                </a:solidFill>
                <a:effectLst/>
                <a:latin typeface="Söhne"/>
              </a:rPr>
              <a:t>yöntemini kullanın:</a:t>
            </a:r>
          </a:p>
          <a:p>
            <a:pPr marL="1828800" lvl="4" indent="0">
              <a:buNone/>
            </a:pPr>
            <a:r>
              <a:rPr lang="en-US" sz="2000" b="0" dirty="0">
                <a:solidFill>
                  <a:srgbClr val="000000"/>
                </a:solidFill>
                <a:effectLst/>
                <a:latin typeface="Courier New" panose="02070309020205020404" pitchFamily="49" charset="0"/>
              </a:rPr>
              <a:t>model = </a:t>
            </a:r>
            <a:r>
              <a:rPr lang="en-US" sz="2000" b="0" dirty="0" err="1">
                <a:solidFill>
                  <a:srgbClr val="000000"/>
                </a:solidFill>
                <a:effectLst/>
                <a:latin typeface="Courier New" panose="02070309020205020404" pitchFamily="49" charset="0"/>
              </a:rPr>
              <a:t>object_detector.ObjectDetector.create</a:t>
            </a:r>
            <a:r>
              <a:rPr lang="en-US" sz="2000" b="0" dirty="0">
                <a:solidFill>
                  <a:srgbClr val="000000"/>
                </a:solidFill>
                <a:effectLst/>
                <a:latin typeface="Courier New" panose="02070309020205020404" pitchFamily="49" charset="0"/>
              </a:rPr>
              <a:t>(</a:t>
            </a:r>
          </a:p>
          <a:p>
            <a:pPr marL="1828800" lvl="4" indent="0">
              <a:buNone/>
            </a:pPr>
            <a:r>
              <a:rPr lang="en-US" sz="2000" b="0" dirty="0">
                <a:solidFill>
                  <a:srgbClr val="000000"/>
                </a:solidFill>
                <a:effectLst/>
                <a:latin typeface="Courier New" panose="02070309020205020404" pitchFamily="49" charset="0"/>
              </a:rPr>
              <a:t>    </a:t>
            </a:r>
            <a:r>
              <a:rPr lang="en-US" sz="2000" b="0" dirty="0" err="1">
                <a:solidFill>
                  <a:srgbClr val="000000"/>
                </a:solidFill>
                <a:effectLst/>
                <a:latin typeface="Courier New" panose="02070309020205020404" pitchFamily="49" charset="0"/>
              </a:rPr>
              <a:t>train_data</a:t>
            </a:r>
            <a:r>
              <a:rPr lang="en-US" sz="2000" b="0" dirty="0">
                <a:solidFill>
                  <a:srgbClr val="000000"/>
                </a:solidFill>
                <a:effectLst/>
                <a:latin typeface="Courier New" panose="02070309020205020404" pitchFamily="49" charset="0"/>
              </a:rPr>
              <a:t>=</a:t>
            </a:r>
            <a:r>
              <a:rPr lang="en-US" sz="2000" b="0" dirty="0" err="1">
                <a:solidFill>
                  <a:srgbClr val="000000"/>
                </a:solidFill>
                <a:effectLst/>
                <a:latin typeface="Courier New" panose="02070309020205020404" pitchFamily="49" charset="0"/>
              </a:rPr>
              <a:t>train_data</a:t>
            </a:r>
            <a:r>
              <a:rPr lang="en-US" sz="2000" b="0" dirty="0">
                <a:solidFill>
                  <a:srgbClr val="000000"/>
                </a:solidFill>
                <a:effectLst/>
                <a:latin typeface="Courier New" panose="02070309020205020404" pitchFamily="49" charset="0"/>
              </a:rPr>
              <a:t>,</a:t>
            </a:r>
          </a:p>
          <a:p>
            <a:pPr marL="1828800" lvl="4" indent="0">
              <a:buNone/>
            </a:pPr>
            <a:r>
              <a:rPr lang="en-US" sz="2000" b="0" dirty="0">
                <a:solidFill>
                  <a:srgbClr val="000000"/>
                </a:solidFill>
                <a:effectLst/>
                <a:latin typeface="Courier New" panose="02070309020205020404" pitchFamily="49" charset="0"/>
              </a:rPr>
              <a:t>    </a:t>
            </a:r>
            <a:r>
              <a:rPr lang="en-US" sz="2000" b="0" dirty="0" err="1">
                <a:solidFill>
                  <a:srgbClr val="000000"/>
                </a:solidFill>
                <a:effectLst/>
                <a:latin typeface="Courier New" panose="02070309020205020404" pitchFamily="49" charset="0"/>
              </a:rPr>
              <a:t>validation_data</a:t>
            </a:r>
            <a:r>
              <a:rPr lang="en-US" sz="2000" b="0" dirty="0">
                <a:solidFill>
                  <a:srgbClr val="000000"/>
                </a:solidFill>
                <a:effectLst/>
                <a:latin typeface="Courier New" panose="02070309020205020404" pitchFamily="49" charset="0"/>
              </a:rPr>
              <a:t>=</a:t>
            </a:r>
            <a:r>
              <a:rPr lang="en-US" sz="2000" b="0" dirty="0" err="1">
                <a:solidFill>
                  <a:srgbClr val="000000"/>
                </a:solidFill>
                <a:effectLst/>
                <a:latin typeface="Courier New" panose="02070309020205020404" pitchFamily="49" charset="0"/>
              </a:rPr>
              <a:t>validation_data</a:t>
            </a:r>
            <a:r>
              <a:rPr lang="en-US" sz="2000" b="0" dirty="0">
                <a:solidFill>
                  <a:srgbClr val="000000"/>
                </a:solidFill>
                <a:effectLst/>
                <a:latin typeface="Courier New" panose="02070309020205020404" pitchFamily="49" charset="0"/>
              </a:rPr>
              <a:t>,</a:t>
            </a:r>
          </a:p>
          <a:p>
            <a:pPr marL="1828800" lvl="4" indent="0">
              <a:buNone/>
            </a:pPr>
            <a:r>
              <a:rPr lang="en-US" sz="2000" b="0" dirty="0">
                <a:solidFill>
                  <a:srgbClr val="000000"/>
                </a:solidFill>
                <a:effectLst/>
                <a:latin typeface="Courier New" panose="02070309020205020404" pitchFamily="49" charset="0"/>
              </a:rPr>
              <a:t>    options=options)</a:t>
            </a:r>
          </a:p>
          <a:p>
            <a:pPr marL="342900" indent="-342900">
              <a:buFont typeface="Arial" panose="020B0604020202020204" pitchFamily="34" charset="0"/>
              <a:buChar char="•"/>
            </a:pPr>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2374613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60711" y="895408"/>
            <a:ext cx="6190488" cy="572907"/>
          </a:xfrm>
        </p:spPr>
        <p:txBody>
          <a:bodyPr rtlCol="0">
            <a:normAutofit fontScale="90000"/>
          </a:bodyPr>
          <a:lstStyle/>
          <a:p>
            <a:pPr rtl="0"/>
            <a:r>
              <a:rPr lang="tr-TR" sz="4400" dirty="0"/>
              <a:t>Media </a:t>
            </a:r>
            <a:r>
              <a:rPr lang="tr-TR" sz="4400" dirty="0" err="1"/>
              <a:t>Pipe</a:t>
            </a:r>
            <a:r>
              <a:rPr lang="tr-TR" sz="4400" dirty="0"/>
              <a:t> Kütüphanesi</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254976" y="1468315"/>
            <a:ext cx="8554916" cy="5253160"/>
          </a:xfrm>
        </p:spPr>
        <p:txBody>
          <a:bodyPr rtlCol="0">
            <a:normAutofit/>
          </a:bodyPr>
          <a:lstStyle/>
          <a:p>
            <a:pPr marL="342900" indent="-342900" algn="just" rtl="0">
              <a:buFont typeface="Arial" panose="020B0604020202020204" pitchFamily="34" charset="0"/>
              <a:buChar char="•"/>
            </a:pPr>
            <a:endParaRPr lang="tr-TR" sz="24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a:t>
            </a:fld>
            <a:endParaRPr lang="tr-TR"/>
          </a:p>
        </p:txBody>
      </p:sp>
      <p:pic>
        <p:nvPicPr>
          <p:cNvPr id="5" name="Resim 4">
            <a:extLst>
              <a:ext uri="{FF2B5EF4-FFF2-40B4-BE49-F238E27FC236}">
                <a16:creationId xmlns:a16="http://schemas.microsoft.com/office/drawing/2014/main" id="{5FE0B91F-F806-B9C7-4020-E8D3C8903D63}"/>
              </a:ext>
            </a:extLst>
          </p:cNvPr>
          <p:cNvPicPr>
            <a:picLocks noChangeAspect="1"/>
          </p:cNvPicPr>
          <p:nvPr/>
        </p:nvPicPr>
        <p:blipFill>
          <a:blip r:embed="rId3"/>
          <a:stretch>
            <a:fillRect/>
          </a:stretch>
        </p:blipFill>
        <p:spPr>
          <a:xfrm>
            <a:off x="971550" y="1468315"/>
            <a:ext cx="9010650" cy="4924425"/>
          </a:xfrm>
          <a:prstGeom prst="rect">
            <a:avLst/>
          </a:prstGeom>
        </p:spPr>
      </p:pic>
    </p:spTree>
    <p:extLst>
      <p:ext uri="{BB962C8B-B14F-4D97-AF65-F5344CB8AC3E}">
        <p14:creationId xmlns:p14="http://schemas.microsoft.com/office/powerpoint/2010/main" val="3865408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30</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err="1">
                <a:solidFill>
                  <a:srgbClr val="0070C0"/>
                </a:solidFill>
                <a:latin typeface="Söhne"/>
              </a:rPr>
              <a:t>Evaluate</a:t>
            </a:r>
            <a:r>
              <a:rPr lang="tr-TR" b="1" u="sng" dirty="0">
                <a:solidFill>
                  <a:srgbClr val="0070C0"/>
                </a:solidFill>
                <a:latin typeface="Söhne"/>
              </a:rPr>
              <a:t> </a:t>
            </a:r>
            <a:r>
              <a:rPr lang="tr-TR" b="1" u="sng" dirty="0" err="1">
                <a:solidFill>
                  <a:srgbClr val="0070C0"/>
                </a:solidFill>
                <a:latin typeface="Söhne"/>
              </a:rPr>
              <a:t>the</a:t>
            </a:r>
            <a:r>
              <a:rPr lang="tr-TR" b="1" u="sng" dirty="0">
                <a:solidFill>
                  <a:srgbClr val="0070C0"/>
                </a:solidFill>
                <a:latin typeface="Söhne"/>
              </a:rPr>
              <a:t> model </a:t>
            </a:r>
            <a:r>
              <a:rPr lang="tr-TR" b="1" u="sng" dirty="0" err="1">
                <a:solidFill>
                  <a:srgbClr val="0070C0"/>
                </a:solidFill>
                <a:latin typeface="Söhne"/>
              </a:rPr>
              <a:t>performance</a:t>
            </a:r>
            <a:endParaRPr lang="tr-TR" b="1" u="sng" dirty="0">
              <a:solidFill>
                <a:srgbClr val="0070C0"/>
              </a:solidFill>
              <a:latin typeface="Söhne"/>
            </a:endParaRPr>
          </a:p>
          <a:p>
            <a:pPr marL="342900" indent="-342900" algn="just">
              <a:buFont typeface="Arial" panose="020B0604020202020204" pitchFamily="34" charset="0"/>
              <a:buChar char="•"/>
            </a:pPr>
            <a:r>
              <a:rPr lang="tr-TR" dirty="0">
                <a:latin typeface="Söhne"/>
              </a:rPr>
              <a:t>Modeli eğittikten sonra, doğrulama veri kümesinde değerlendirin ve kaybı (</a:t>
            </a:r>
            <a:r>
              <a:rPr lang="tr-TR" dirty="0" err="1">
                <a:latin typeface="Söhne"/>
              </a:rPr>
              <a:t>loss</a:t>
            </a:r>
            <a:r>
              <a:rPr lang="tr-TR" dirty="0">
                <a:latin typeface="Söhne"/>
              </a:rPr>
              <a:t>) ve </a:t>
            </a:r>
            <a:r>
              <a:rPr lang="tr-TR" dirty="0" err="1">
                <a:latin typeface="Söhne"/>
              </a:rPr>
              <a:t>coco_metrics'i</a:t>
            </a:r>
            <a:r>
              <a:rPr lang="tr-TR" dirty="0">
                <a:latin typeface="Söhne"/>
              </a:rPr>
              <a:t> yazdırın. </a:t>
            </a:r>
          </a:p>
          <a:p>
            <a:pPr marL="342900" indent="-342900" algn="just">
              <a:buFont typeface="Arial" panose="020B0604020202020204" pitchFamily="34" charset="0"/>
              <a:buChar char="•"/>
            </a:pPr>
            <a:r>
              <a:rPr lang="tr-TR" dirty="0">
                <a:latin typeface="Söhne"/>
              </a:rPr>
              <a:t>Model performansını değerlendirmek için genellikle en önemli metrik, "AP" (Ortalama Hassasiyet-</a:t>
            </a:r>
            <a:r>
              <a:rPr lang="tr-TR" dirty="0" err="1">
                <a:latin typeface="Söhne"/>
              </a:rPr>
              <a:t>Average</a:t>
            </a:r>
            <a:r>
              <a:rPr lang="tr-TR" dirty="0">
                <a:latin typeface="Söhne"/>
              </a:rPr>
              <a:t> Precision) için </a:t>
            </a:r>
            <a:r>
              <a:rPr lang="tr-TR" dirty="0" err="1">
                <a:latin typeface="Söhne"/>
              </a:rPr>
              <a:t>coco</a:t>
            </a:r>
            <a:r>
              <a:rPr lang="tr-TR" dirty="0">
                <a:latin typeface="Söhne"/>
              </a:rPr>
              <a:t> metriği olur.</a:t>
            </a:r>
          </a:p>
          <a:p>
            <a:pPr marL="342900" indent="-342900" algn="just">
              <a:buFont typeface="Arial" panose="020B0604020202020204" pitchFamily="34" charset="0"/>
              <a:buChar char="•"/>
            </a:pPr>
            <a:endParaRPr lang="tr-TR" sz="2000" b="1" u="sng" dirty="0">
              <a:solidFill>
                <a:srgbClr val="0070C0"/>
              </a:solidFill>
              <a:effectLst/>
              <a:latin typeface="Söhne"/>
            </a:endParaRPr>
          </a:p>
          <a:p>
            <a:pPr marL="457200" lvl="3" indent="0">
              <a:buNone/>
            </a:pPr>
            <a:r>
              <a:rPr lang="tr-TR" sz="2000" b="0" dirty="0" err="1">
                <a:solidFill>
                  <a:srgbClr val="000000"/>
                </a:solidFill>
                <a:effectLst/>
                <a:latin typeface="Courier New" panose="02070309020205020404" pitchFamily="49" charset="0"/>
              </a:rPr>
              <a:t>loss</a:t>
            </a:r>
            <a:r>
              <a:rPr lang="tr-TR" sz="2000" b="0" dirty="0">
                <a:solidFill>
                  <a:srgbClr val="000000"/>
                </a:solidFill>
                <a:effectLst/>
                <a:latin typeface="Courier New" panose="02070309020205020404" pitchFamily="49" charset="0"/>
              </a:rPr>
              <a:t>, </a:t>
            </a:r>
            <a:r>
              <a:rPr lang="tr-TR" sz="2000" b="0" dirty="0" err="1">
                <a:solidFill>
                  <a:srgbClr val="000000"/>
                </a:solidFill>
                <a:effectLst/>
                <a:latin typeface="Courier New" panose="02070309020205020404" pitchFamily="49" charset="0"/>
              </a:rPr>
              <a:t>coco_metrics</a:t>
            </a:r>
            <a:r>
              <a:rPr lang="tr-TR" sz="2000" b="0" dirty="0">
                <a:solidFill>
                  <a:srgbClr val="000000"/>
                </a:solidFill>
                <a:effectLst/>
                <a:latin typeface="Courier New" panose="02070309020205020404" pitchFamily="49" charset="0"/>
              </a:rPr>
              <a:t> = </a:t>
            </a:r>
            <a:r>
              <a:rPr lang="tr-TR" sz="2000" b="0" dirty="0" err="1">
                <a:solidFill>
                  <a:srgbClr val="000000"/>
                </a:solidFill>
                <a:effectLst/>
                <a:latin typeface="Courier New" panose="02070309020205020404" pitchFamily="49" charset="0"/>
              </a:rPr>
              <a:t>model.evaluate</a:t>
            </a:r>
            <a:r>
              <a:rPr lang="tr-TR" sz="2000" b="0" dirty="0">
                <a:solidFill>
                  <a:srgbClr val="000000"/>
                </a:solidFill>
                <a:effectLst/>
                <a:latin typeface="Courier New" panose="02070309020205020404" pitchFamily="49" charset="0"/>
              </a:rPr>
              <a:t>(</a:t>
            </a:r>
            <a:r>
              <a:rPr lang="tr-TR" sz="2000" b="0" dirty="0" err="1">
                <a:solidFill>
                  <a:srgbClr val="000000"/>
                </a:solidFill>
                <a:effectLst/>
                <a:latin typeface="Courier New" panose="02070309020205020404" pitchFamily="49" charset="0"/>
              </a:rPr>
              <a:t>validation_data</a:t>
            </a:r>
            <a:r>
              <a:rPr lang="tr-TR" sz="2000" b="0" dirty="0">
                <a:solidFill>
                  <a:srgbClr val="000000"/>
                </a:solidFill>
                <a:effectLst/>
                <a:latin typeface="Courier New" panose="02070309020205020404" pitchFamily="49" charset="0"/>
              </a:rPr>
              <a:t>, </a:t>
            </a:r>
            <a:r>
              <a:rPr lang="tr-TR" sz="2000" b="0" dirty="0" err="1">
                <a:solidFill>
                  <a:srgbClr val="000000"/>
                </a:solidFill>
                <a:effectLst/>
                <a:latin typeface="Courier New" panose="02070309020205020404" pitchFamily="49" charset="0"/>
              </a:rPr>
              <a:t>batch_size</a:t>
            </a:r>
            <a:r>
              <a:rPr lang="tr-TR" sz="2000" b="0" dirty="0">
                <a:solidFill>
                  <a:srgbClr val="000000"/>
                </a:solidFill>
                <a:effectLst/>
                <a:latin typeface="Courier New" panose="02070309020205020404" pitchFamily="49" charset="0"/>
              </a:rPr>
              <a:t>=</a:t>
            </a:r>
            <a:r>
              <a:rPr lang="tr-TR" sz="2000" b="0" dirty="0">
                <a:solidFill>
                  <a:srgbClr val="098156"/>
                </a:solidFill>
                <a:effectLst/>
                <a:latin typeface="Courier New" panose="02070309020205020404" pitchFamily="49" charset="0"/>
              </a:rPr>
              <a:t>4</a:t>
            </a:r>
            <a:r>
              <a:rPr lang="tr-TR" sz="2000" b="0" dirty="0">
                <a:solidFill>
                  <a:srgbClr val="000000"/>
                </a:solidFill>
                <a:effectLst/>
                <a:latin typeface="Courier New" panose="02070309020205020404" pitchFamily="49" charset="0"/>
              </a:rPr>
              <a:t>)</a:t>
            </a:r>
          </a:p>
          <a:p>
            <a:pPr marL="457200" lvl="3" indent="0">
              <a:buNone/>
            </a:pPr>
            <a:r>
              <a:rPr lang="tr-TR" sz="2000" b="0" dirty="0" err="1">
                <a:solidFill>
                  <a:srgbClr val="795E26"/>
                </a:solidFill>
                <a:effectLst/>
                <a:latin typeface="Courier New" panose="02070309020205020404" pitchFamily="49" charset="0"/>
              </a:rPr>
              <a:t>print</a:t>
            </a:r>
            <a:r>
              <a:rPr lang="tr-TR" sz="2000" b="0" dirty="0">
                <a:solidFill>
                  <a:srgbClr val="000000"/>
                </a:solidFill>
                <a:effectLst/>
                <a:latin typeface="Courier New" panose="02070309020205020404" pitchFamily="49" charset="0"/>
              </a:rPr>
              <a:t>(</a:t>
            </a:r>
            <a:r>
              <a:rPr lang="tr-TR" sz="2000" b="0" dirty="0" err="1">
                <a:solidFill>
                  <a:srgbClr val="0000FF"/>
                </a:solidFill>
                <a:effectLst/>
                <a:latin typeface="Courier New" panose="02070309020205020404" pitchFamily="49" charset="0"/>
              </a:rPr>
              <a:t>f</a:t>
            </a:r>
            <a:r>
              <a:rPr lang="tr-TR" sz="2000" b="0" dirty="0" err="1">
                <a:solidFill>
                  <a:srgbClr val="A31515"/>
                </a:solidFill>
                <a:effectLst/>
                <a:latin typeface="Courier New" panose="02070309020205020404" pitchFamily="49" charset="0"/>
              </a:rPr>
              <a:t>"Validation</a:t>
            </a:r>
            <a:r>
              <a:rPr lang="tr-TR" sz="2000" b="0" dirty="0">
                <a:solidFill>
                  <a:srgbClr val="A31515"/>
                </a:solidFill>
                <a:effectLst/>
                <a:latin typeface="Courier New" panose="02070309020205020404" pitchFamily="49" charset="0"/>
              </a:rPr>
              <a:t> </a:t>
            </a:r>
            <a:r>
              <a:rPr lang="tr-TR" sz="2000" b="0" dirty="0" err="1">
                <a:solidFill>
                  <a:srgbClr val="A31515"/>
                </a:solidFill>
                <a:effectLst/>
                <a:latin typeface="Courier New" panose="02070309020205020404" pitchFamily="49" charset="0"/>
              </a:rPr>
              <a:t>loss</a:t>
            </a:r>
            <a:r>
              <a:rPr lang="tr-TR" sz="2000" b="0" dirty="0">
                <a:solidFill>
                  <a:srgbClr val="A31515"/>
                </a:solidFill>
                <a:effectLst/>
                <a:latin typeface="Courier New" panose="02070309020205020404" pitchFamily="49" charset="0"/>
              </a:rPr>
              <a:t>: </a:t>
            </a:r>
            <a:r>
              <a:rPr lang="tr-TR" sz="2000" b="0" dirty="0">
                <a:solidFill>
                  <a:srgbClr val="000000"/>
                </a:solidFill>
                <a:effectLst/>
                <a:latin typeface="Courier New" panose="02070309020205020404" pitchFamily="49" charset="0"/>
              </a:rPr>
              <a:t>{</a:t>
            </a:r>
            <a:r>
              <a:rPr lang="tr-TR" sz="2000" b="0" dirty="0" err="1">
                <a:solidFill>
                  <a:srgbClr val="000000"/>
                </a:solidFill>
                <a:effectLst/>
                <a:latin typeface="Courier New" panose="02070309020205020404" pitchFamily="49" charset="0"/>
              </a:rPr>
              <a:t>loss</a:t>
            </a:r>
            <a:r>
              <a:rPr lang="tr-TR" sz="2000" b="0" dirty="0">
                <a:solidFill>
                  <a:srgbClr val="000000"/>
                </a:solidFill>
                <a:effectLst/>
                <a:latin typeface="Courier New" panose="02070309020205020404" pitchFamily="49" charset="0"/>
              </a:rPr>
              <a:t>}</a:t>
            </a:r>
            <a:r>
              <a:rPr lang="tr-TR" sz="2000" b="0" dirty="0">
                <a:solidFill>
                  <a:srgbClr val="A31515"/>
                </a:solidFill>
                <a:effectLst/>
                <a:latin typeface="Courier New" panose="02070309020205020404" pitchFamily="49" charset="0"/>
              </a:rPr>
              <a:t>"</a:t>
            </a:r>
            <a:r>
              <a:rPr lang="tr-TR" sz="2000" b="0" dirty="0">
                <a:solidFill>
                  <a:srgbClr val="000000"/>
                </a:solidFill>
                <a:effectLst/>
                <a:latin typeface="Courier New" panose="02070309020205020404" pitchFamily="49" charset="0"/>
              </a:rPr>
              <a:t>)</a:t>
            </a:r>
          </a:p>
          <a:p>
            <a:pPr marL="457200" lvl="3" indent="0">
              <a:buNone/>
            </a:pPr>
            <a:r>
              <a:rPr lang="tr-TR" sz="2000" b="0" dirty="0" err="1">
                <a:solidFill>
                  <a:srgbClr val="795E26"/>
                </a:solidFill>
                <a:effectLst/>
                <a:latin typeface="Courier New" panose="02070309020205020404" pitchFamily="49" charset="0"/>
              </a:rPr>
              <a:t>print</a:t>
            </a:r>
            <a:r>
              <a:rPr lang="tr-TR" sz="2000" b="0" dirty="0">
                <a:solidFill>
                  <a:srgbClr val="000000"/>
                </a:solidFill>
                <a:effectLst/>
                <a:latin typeface="Courier New" panose="02070309020205020404" pitchFamily="49" charset="0"/>
              </a:rPr>
              <a:t>(</a:t>
            </a:r>
            <a:r>
              <a:rPr lang="tr-TR" sz="2000" b="0" dirty="0" err="1">
                <a:solidFill>
                  <a:srgbClr val="0000FF"/>
                </a:solidFill>
                <a:effectLst/>
                <a:latin typeface="Courier New" panose="02070309020205020404" pitchFamily="49" charset="0"/>
              </a:rPr>
              <a:t>f</a:t>
            </a:r>
            <a:r>
              <a:rPr lang="tr-TR" sz="2000" b="0" dirty="0" err="1">
                <a:solidFill>
                  <a:srgbClr val="A31515"/>
                </a:solidFill>
                <a:effectLst/>
                <a:latin typeface="Courier New" panose="02070309020205020404" pitchFamily="49" charset="0"/>
              </a:rPr>
              <a:t>"Validation</a:t>
            </a:r>
            <a:r>
              <a:rPr lang="tr-TR" sz="2000" b="0" dirty="0">
                <a:solidFill>
                  <a:srgbClr val="A31515"/>
                </a:solidFill>
                <a:effectLst/>
                <a:latin typeface="Courier New" panose="02070309020205020404" pitchFamily="49" charset="0"/>
              </a:rPr>
              <a:t> </a:t>
            </a:r>
            <a:r>
              <a:rPr lang="tr-TR" sz="2000" b="0" dirty="0" err="1">
                <a:solidFill>
                  <a:srgbClr val="A31515"/>
                </a:solidFill>
                <a:effectLst/>
                <a:latin typeface="Courier New" panose="02070309020205020404" pitchFamily="49" charset="0"/>
              </a:rPr>
              <a:t>coco</a:t>
            </a:r>
            <a:r>
              <a:rPr lang="tr-TR" sz="2000" b="0" dirty="0">
                <a:solidFill>
                  <a:srgbClr val="A31515"/>
                </a:solidFill>
                <a:effectLst/>
                <a:latin typeface="Courier New" panose="02070309020205020404" pitchFamily="49" charset="0"/>
              </a:rPr>
              <a:t> </a:t>
            </a:r>
            <a:r>
              <a:rPr lang="tr-TR" sz="2000" b="0" dirty="0" err="1">
                <a:solidFill>
                  <a:srgbClr val="A31515"/>
                </a:solidFill>
                <a:effectLst/>
                <a:latin typeface="Courier New" panose="02070309020205020404" pitchFamily="49" charset="0"/>
              </a:rPr>
              <a:t>metrics</a:t>
            </a:r>
            <a:r>
              <a:rPr lang="tr-TR" sz="2000" b="0" dirty="0">
                <a:solidFill>
                  <a:srgbClr val="A31515"/>
                </a:solidFill>
                <a:effectLst/>
                <a:latin typeface="Courier New" panose="02070309020205020404" pitchFamily="49" charset="0"/>
              </a:rPr>
              <a:t>: </a:t>
            </a:r>
            <a:r>
              <a:rPr lang="tr-TR" sz="2000" b="0" dirty="0">
                <a:solidFill>
                  <a:srgbClr val="000000"/>
                </a:solidFill>
                <a:effectLst/>
                <a:latin typeface="Courier New" panose="02070309020205020404" pitchFamily="49" charset="0"/>
              </a:rPr>
              <a:t>{</a:t>
            </a:r>
            <a:r>
              <a:rPr lang="tr-TR" sz="2000" b="0" dirty="0" err="1">
                <a:solidFill>
                  <a:srgbClr val="000000"/>
                </a:solidFill>
                <a:effectLst/>
                <a:latin typeface="Courier New" panose="02070309020205020404" pitchFamily="49" charset="0"/>
              </a:rPr>
              <a:t>coco_metrics</a:t>
            </a:r>
            <a:r>
              <a:rPr lang="tr-TR" sz="2000" b="0" dirty="0">
                <a:solidFill>
                  <a:srgbClr val="000000"/>
                </a:solidFill>
                <a:effectLst/>
                <a:latin typeface="Courier New" panose="02070309020205020404" pitchFamily="49" charset="0"/>
              </a:rPr>
              <a:t>}</a:t>
            </a:r>
            <a:r>
              <a:rPr lang="tr-TR" sz="2000" b="0" dirty="0">
                <a:solidFill>
                  <a:srgbClr val="A31515"/>
                </a:solidFill>
                <a:effectLst/>
                <a:latin typeface="Courier New" panose="02070309020205020404" pitchFamily="49" charset="0"/>
              </a:rPr>
              <a:t>"</a:t>
            </a:r>
            <a:r>
              <a:rPr lang="tr-TR" sz="2000" b="0" dirty="0">
                <a:solidFill>
                  <a:srgbClr val="000000"/>
                </a:solidFill>
                <a:effectLst/>
                <a:latin typeface="Courier New" panose="02070309020205020404" pitchFamily="49" charset="0"/>
              </a:rPr>
              <a:t>)</a:t>
            </a: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67B2988E-FD83-E95B-9131-2856578569BA}"/>
              </a:ext>
            </a:extLst>
          </p:cNvPr>
          <p:cNvPicPr>
            <a:picLocks noChangeAspect="1"/>
          </p:cNvPicPr>
          <p:nvPr/>
        </p:nvPicPr>
        <p:blipFill>
          <a:blip r:embed="rId3"/>
          <a:stretch>
            <a:fillRect/>
          </a:stretch>
        </p:blipFill>
        <p:spPr>
          <a:xfrm>
            <a:off x="239767" y="4234912"/>
            <a:ext cx="11482841" cy="2304000"/>
          </a:xfrm>
          <a:prstGeom prst="rect">
            <a:avLst/>
          </a:prstGeom>
        </p:spPr>
      </p:pic>
    </p:spTree>
    <p:extLst>
      <p:ext uri="{BB962C8B-B14F-4D97-AF65-F5344CB8AC3E}">
        <p14:creationId xmlns:p14="http://schemas.microsoft.com/office/powerpoint/2010/main" val="2979655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31</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err="1">
                <a:solidFill>
                  <a:srgbClr val="0070C0"/>
                </a:solidFill>
                <a:latin typeface="Söhne"/>
              </a:rPr>
              <a:t>Export</a:t>
            </a:r>
            <a:r>
              <a:rPr lang="tr-TR" b="1" u="sng" dirty="0">
                <a:solidFill>
                  <a:srgbClr val="0070C0"/>
                </a:solidFill>
                <a:latin typeface="Söhne"/>
              </a:rPr>
              <a:t> model</a:t>
            </a:r>
          </a:p>
          <a:p>
            <a:pPr marL="342900" indent="-342900" algn="just">
              <a:buFont typeface="Arial" panose="020B0604020202020204" pitchFamily="34" charset="0"/>
              <a:buChar char="•"/>
            </a:pPr>
            <a:r>
              <a:rPr lang="tr-TR" b="0" i="0" dirty="0">
                <a:solidFill>
                  <a:srgbClr val="374151"/>
                </a:solidFill>
                <a:effectLst/>
                <a:latin typeface="Söhne"/>
              </a:rPr>
              <a:t>Modeli oluşturduktan sonra, onu daha sonra bir cihaz uygulamasında kullanmak için </a:t>
            </a:r>
            <a:r>
              <a:rPr lang="tr-TR" b="0" i="0" dirty="0" err="1">
                <a:solidFill>
                  <a:srgbClr val="374151"/>
                </a:solidFill>
                <a:effectLst/>
                <a:latin typeface="Söhne"/>
              </a:rPr>
              <a:t>Tensorflow</a:t>
            </a:r>
            <a:r>
              <a:rPr lang="tr-TR" b="0" i="0" dirty="0">
                <a:solidFill>
                  <a:srgbClr val="374151"/>
                </a:solidFill>
                <a:effectLst/>
                <a:latin typeface="Söhne"/>
              </a:rPr>
              <a:t> </a:t>
            </a:r>
            <a:r>
              <a:rPr lang="tr-TR" b="0" i="0" dirty="0" err="1">
                <a:solidFill>
                  <a:srgbClr val="374151"/>
                </a:solidFill>
                <a:effectLst/>
                <a:latin typeface="Söhne"/>
              </a:rPr>
              <a:t>Lite</a:t>
            </a:r>
            <a:r>
              <a:rPr lang="tr-TR" b="0" i="0" dirty="0">
                <a:solidFill>
                  <a:srgbClr val="374151"/>
                </a:solidFill>
                <a:effectLst/>
                <a:latin typeface="Söhne"/>
              </a:rPr>
              <a:t> model formatına dönüştürün ve dışa aktarın. </a:t>
            </a:r>
          </a:p>
          <a:p>
            <a:pPr marL="342900" indent="-342900" algn="just">
              <a:buFont typeface="Arial" panose="020B0604020202020204" pitchFamily="34" charset="0"/>
              <a:buChar char="•"/>
            </a:pPr>
            <a:r>
              <a:rPr lang="tr-TR" b="0" i="0" dirty="0">
                <a:solidFill>
                  <a:srgbClr val="374151"/>
                </a:solidFill>
                <a:effectLst/>
                <a:latin typeface="Söhne"/>
              </a:rPr>
              <a:t>Dışa aktarma işlemi ayrıca etiket haritasını içeren model meta verilerini de içerir. </a:t>
            </a:r>
          </a:p>
          <a:p>
            <a:pPr marL="342900" indent="-342900" algn="just">
              <a:buFont typeface="Arial" panose="020B0604020202020204" pitchFamily="34" charset="0"/>
              <a:buChar char="•"/>
            </a:pPr>
            <a:endParaRPr lang="tr-TR" b="0" i="0" dirty="0">
              <a:solidFill>
                <a:srgbClr val="374151"/>
              </a:solidFill>
              <a:effectLst/>
              <a:latin typeface="Söhne"/>
            </a:endParaRPr>
          </a:p>
          <a:p>
            <a:pPr marL="457200" lvl="3" indent="0">
              <a:buNone/>
            </a:pPr>
            <a:r>
              <a:rPr lang="tr-TR" sz="2000" b="0" dirty="0" err="1">
                <a:solidFill>
                  <a:srgbClr val="000000"/>
                </a:solidFill>
                <a:effectLst/>
                <a:latin typeface="Courier New" panose="02070309020205020404" pitchFamily="49" charset="0"/>
              </a:rPr>
              <a:t>model.export_model</a:t>
            </a:r>
            <a:r>
              <a:rPr lang="tr-TR" sz="2000" b="0" dirty="0">
                <a:solidFill>
                  <a:srgbClr val="000000"/>
                </a:solidFill>
                <a:effectLst/>
                <a:latin typeface="Courier New" panose="02070309020205020404" pitchFamily="49" charset="0"/>
              </a:rPr>
              <a:t>()</a:t>
            </a:r>
          </a:p>
          <a:p>
            <a:pPr marL="457200" lvl="3" indent="0">
              <a:buNone/>
            </a:pPr>
            <a:r>
              <a:rPr lang="tr-TR" sz="2000" b="0" dirty="0">
                <a:solidFill>
                  <a:srgbClr val="0000FF"/>
                </a:solidFill>
                <a:effectLst/>
                <a:latin typeface="Courier New" panose="02070309020205020404" pitchFamily="49" charset="0"/>
              </a:rPr>
              <a:t>!</a:t>
            </a:r>
            <a:r>
              <a:rPr lang="tr-TR" sz="2000" b="0" dirty="0" err="1">
                <a:solidFill>
                  <a:srgbClr val="000000"/>
                </a:solidFill>
                <a:effectLst/>
                <a:latin typeface="Courier New" panose="02070309020205020404" pitchFamily="49" charset="0"/>
              </a:rPr>
              <a:t>ls</a:t>
            </a:r>
            <a:r>
              <a:rPr lang="tr-TR" sz="2000" b="0" dirty="0">
                <a:solidFill>
                  <a:srgbClr val="000000"/>
                </a:solidFill>
                <a:effectLst/>
                <a:latin typeface="Courier New" panose="02070309020205020404" pitchFamily="49" charset="0"/>
              </a:rPr>
              <a:t> </a:t>
            </a:r>
            <a:r>
              <a:rPr lang="tr-TR" sz="2000" b="0" dirty="0" err="1">
                <a:solidFill>
                  <a:srgbClr val="000000"/>
                </a:solidFill>
                <a:effectLst/>
                <a:latin typeface="Courier New" panose="02070309020205020404" pitchFamily="49" charset="0"/>
              </a:rPr>
              <a:t>exported_model</a:t>
            </a:r>
            <a:endParaRPr lang="tr-TR" sz="2000" b="0" dirty="0">
              <a:solidFill>
                <a:srgbClr val="000000"/>
              </a:solidFill>
              <a:effectLst/>
              <a:latin typeface="Courier New" panose="02070309020205020404" pitchFamily="49" charset="0"/>
            </a:endParaRPr>
          </a:p>
          <a:p>
            <a:pPr marL="457200" lvl="3" indent="0">
              <a:buNone/>
            </a:pPr>
            <a:r>
              <a:rPr lang="tr-TR" sz="2000" b="0" dirty="0" err="1">
                <a:solidFill>
                  <a:srgbClr val="000000"/>
                </a:solidFill>
                <a:effectLst/>
                <a:latin typeface="Courier New" panose="02070309020205020404" pitchFamily="49" charset="0"/>
              </a:rPr>
              <a:t>files.download</a:t>
            </a:r>
            <a:r>
              <a:rPr lang="tr-TR" sz="2000" b="0" dirty="0">
                <a:solidFill>
                  <a:srgbClr val="000000"/>
                </a:solidFill>
                <a:effectLst/>
                <a:latin typeface="Courier New" panose="02070309020205020404" pitchFamily="49" charset="0"/>
              </a:rPr>
              <a:t>(</a:t>
            </a:r>
            <a:r>
              <a:rPr lang="tr-TR" sz="2000" b="0" dirty="0">
                <a:solidFill>
                  <a:srgbClr val="A31515"/>
                </a:solidFill>
                <a:effectLst/>
                <a:latin typeface="Courier New" panose="02070309020205020404" pitchFamily="49" charset="0"/>
              </a:rPr>
              <a:t>'</a:t>
            </a:r>
            <a:r>
              <a:rPr lang="tr-TR" sz="2000" b="0" dirty="0" err="1">
                <a:solidFill>
                  <a:srgbClr val="A31515"/>
                </a:solidFill>
                <a:effectLst/>
                <a:latin typeface="Courier New" panose="02070309020205020404" pitchFamily="49" charset="0"/>
              </a:rPr>
              <a:t>exported_model</a:t>
            </a:r>
            <a:r>
              <a:rPr lang="tr-TR" sz="2000" b="0" dirty="0">
                <a:solidFill>
                  <a:srgbClr val="A31515"/>
                </a:solidFill>
                <a:effectLst/>
                <a:latin typeface="Courier New" panose="02070309020205020404" pitchFamily="49" charset="0"/>
              </a:rPr>
              <a:t>/</a:t>
            </a:r>
            <a:r>
              <a:rPr lang="tr-TR" sz="2000" b="0" dirty="0" err="1">
                <a:solidFill>
                  <a:srgbClr val="A31515"/>
                </a:solidFill>
                <a:effectLst/>
                <a:latin typeface="Courier New" panose="02070309020205020404" pitchFamily="49" charset="0"/>
              </a:rPr>
              <a:t>model.tflite</a:t>
            </a:r>
            <a:r>
              <a:rPr lang="tr-TR" sz="2000" b="0" dirty="0">
                <a:solidFill>
                  <a:srgbClr val="A31515"/>
                </a:solidFill>
                <a:effectLst/>
                <a:latin typeface="Courier New" panose="02070309020205020404" pitchFamily="49" charset="0"/>
              </a:rPr>
              <a:t>'</a:t>
            </a:r>
            <a:r>
              <a:rPr lang="tr-TR" sz="2000" b="0" dirty="0">
                <a:solidFill>
                  <a:srgbClr val="000000"/>
                </a:solidFill>
                <a:effectLst/>
                <a:latin typeface="Courier New" panose="02070309020205020404" pitchFamily="49" charset="0"/>
              </a:rPr>
              <a:t>)</a:t>
            </a: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F7803F28-E2F1-3358-4AC0-F1EFA7E2D698}"/>
              </a:ext>
            </a:extLst>
          </p:cNvPr>
          <p:cNvPicPr>
            <a:picLocks noChangeAspect="1"/>
          </p:cNvPicPr>
          <p:nvPr/>
        </p:nvPicPr>
        <p:blipFill>
          <a:blip r:embed="rId3"/>
          <a:stretch>
            <a:fillRect/>
          </a:stretch>
        </p:blipFill>
        <p:spPr>
          <a:xfrm>
            <a:off x="7691382" y="3002353"/>
            <a:ext cx="4031226" cy="2148279"/>
          </a:xfrm>
          <a:prstGeom prst="rect">
            <a:avLst/>
          </a:prstGeom>
        </p:spPr>
      </p:pic>
    </p:spTree>
    <p:extLst>
      <p:ext uri="{BB962C8B-B14F-4D97-AF65-F5344CB8AC3E}">
        <p14:creationId xmlns:p14="http://schemas.microsoft.com/office/powerpoint/2010/main" val="4217718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r>
              <a:rPr lang="tr-TR" sz="2800" dirty="0"/>
              <a:t>-&gt;Re-Train</a:t>
            </a: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32</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err="1">
                <a:solidFill>
                  <a:srgbClr val="0070C0"/>
                </a:solidFill>
                <a:latin typeface="Söhne"/>
              </a:rPr>
              <a:t>Try</a:t>
            </a:r>
            <a:r>
              <a:rPr lang="tr-TR" b="1" u="sng" dirty="0">
                <a:solidFill>
                  <a:srgbClr val="0070C0"/>
                </a:solidFill>
                <a:latin typeface="Söhne"/>
              </a:rPr>
              <a:t> model</a:t>
            </a:r>
          </a:p>
          <a:p>
            <a:pPr marL="342900" indent="-342900" algn="just">
              <a:buFont typeface="Arial" panose="020B0604020202020204" pitchFamily="34" charset="0"/>
              <a:buChar char="•"/>
            </a:pPr>
            <a:r>
              <a:rPr lang="tr-TR" b="0" i="0" dirty="0">
                <a:solidFill>
                  <a:srgbClr val="374151"/>
                </a:solidFill>
                <a:effectLst/>
                <a:latin typeface="Söhne"/>
              </a:rPr>
              <a:t>Modeli </a:t>
            </a:r>
            <a:r>
              <a:rPr lang="tr-TR" sz="2000" dirty="0"/>
              <a:t>mediapipeapp1.py dosyasında gerekli ayarları yaparak deneyebilirsiniz.</a:t>
            </a:r>
          </a:p>
          <a:p>
            <a:pPr marL="342900" indent="-342900" algn="just">
              <a:buFont typeface="Arial" panose="020B0604020202020204" pitchFamily="34" charset="0"/>
              <a:buChar char="•"/>
            </a:pPr>
            <a:r>
              <a:rPr lang="tr-TR" b="0" i="0" dirty="0" err="1">
                <a:solidFill>
                  <a:srgbClr val="374151"/>
                </a:solidFill>
                <a:effectLst/>
                <a:latin typeface="Söhne"/>
              </a:rPr>
              <a:t>Tensorflow</a:t>
            </a:r>
            <a:r>
              <a:rPr lang="tr-TR" b="0" i="0" dirty="0">
                <a:solidFill>
                  <a:srgbClr val="374151"/>
                </a:solidFill>
                <a:effectLst/>
                <a:latin typeface="Söhne"/>
              </a:rPr>
              <a:t> sürümüyle ilgili bir sorundan </a:t>
            </a:r>
            <a:r>
              <a:rPr lang="tr-TR" b="0" i="0">
                <a:solidFill>
                  <a:srgbClr val="374151"/>
                </a:solidFill>
                <a:effectLst/>
                <a:latin typeface="Söhne"/>
              </a:rPr>
              <a:t>etiketler görünmüyor.</a:t>
            </a:r>
            <a:endParaRPr lang="tr-TR" b="0" i="0" dirty="0">
              <a:solidFill>
                <a:srgbClr val="374151"/>
              </a:solidFill>
              <a:effectLst/>
              <a:latin typeface="Söhne"/>
            </a:endParaRPr>
          </a:p>
          <a:p>
            <a:pPr marL="342900" indent="-342900" algn="just">
              <a:buFont typeface="Arial" panose="020B0604020202020204" pitchFamily="34" charset="0"/>
              <a:buChar char="•"/>
            </a:pPr>
            <a:endParaRPr lang="tr-TR" b="0" i="0" dirty="0">
              <a:solidFill>
                <a:srgbClr val="374151"/>
              </a:solidFill>
              <a:effectLst/>
              <a:latin typeface="Söhne"/>
            </a:endParaRP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pic>
        <p:nvPicPr>
          <p:cNvPr id="5" name="Resim 4">
            <a:extLst>
              <a:ext uri="{FF2B5EF4-FFF2-40B4-BE49-F238E27FC236}">
                <a16:creationId xmlns:a16="http://schemas.microsoft.com/office/drawing/2014/main" id="{96CF270A-E664-5EFE-139E-57876E369430}"/>
              </a:ext>
            </a:extLst>
          </p:cNvPr>
          <p:cNvPicPr>
            <a:picLocks noChangeAspect="1"/>
          </p:cNvPicPr>
          <p:nvPr/>
        </p:nvPicPr>
        <p:blipFill>
          <a:blip r:embed="rId3"/>
          <a:stretch>
            <a:fillRect/>
          </a:stretch>
        </p:blipFill>
        <p:spPr>
          <a:xfrm>
            <a:off x="3892825" y="2626263"/>
            <a:ext cx="4406349" cy="3200000"/>
          </a:xfrm>
          <a:prstGeom prst="rect">
            <a:avLst/>
          </a:prstGeom>
        </p:spPr>
      </p:pic>
    </p:spTree>
    <p:extLst>
      <p:ext uri="{BB962C8B-B14F-4D97-AF65-F5344CB8AC3E}">
        <p14:creationId xmlns:p14="http://schemas.microsoft.com/office/powerpoint/2010/main" val="4028685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33</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marL="342900" indent="-342900" algn="just">
              <a:buFont typeface="Arial" panose="020B0604020202020204" pitchFamily="34" charset="0"/>
              <a:buChar char="•"/>
            </a:pPr>
            <a:r>
              <a:rPr lang="tr-TR" b="0" i="0" dirty="0">
                <a:solidFill>
                  <a:srgbClr val="374151"/>
                </a:solidFill>
                <a:effectLst/>
                <a:latin typeface="Söhne"/>
              </a:rPr>
              <a:t>Yeni bir veri seti için </a:t>
            </a:r>
            <a:r>
              <a:rPr lang="tr-TR" b="0" i="0" dirty="0" err="1">
                <a:solidFill>
                  <a:srgbClr val="374151"/>
                </a:solidFill>
                <a:effectLst/>
                <a:latin typeface="Söhne"/>
              </a:rPr>
              <a:t>object</a:t>
            </a:r>
            <a:r>
              <a:rPr lang="tr-TR" b="0" i="0" dirty="0">
                <a:solidFill>
                  <a:srgbClr val="374151"/>
                </a:solidFill>
                <a:effectLst/>
                <a:latin typeface="Söhne"/>
              </a:rPr>
              <a:t> </a:t>
            </a:r>
            <a:r>
              <a:rPr lang="tr-TR" b="0" i="0" dirty="0" err="1">
                <a:solidFill>
                  <a:srgbClr val="374151"/>
                </a:solidFill>
                <a:effectLst/>
                <a:latin typeface="Söhne"/>
              </a:rPr>
              <a:t>detection</a:t>
            </a:r>
            <a:r>
              <a:rPr lang="tr-TR" b="0" i="0" dirty="0">
                <a:solidFill>
                  <a:srgbClr val="374151"/>
                </a:solidFill>
                <a:effectLst/>
                <a:latin typeface="Söhne"/>
              </a:rPr>
              <a:t> yapılabilmesi için öncelikle veri setinin </a:t>
            </a:r>
            <a:r>
              <a:rPr lang="tr-TR" dirty="0">
                <a:solidFill>
                  <a:srgbClr val="374151"/>
                </a:solidFill>
                <a:latin typeface="Söhne"/>
              </a:rPr>
              <a:t>PASCAL VOC formatında etiketlenmelidir.</a:t>
            </a:r>
          </a:p>
          <a:p>
            <a:pPr marL="342900" indent="-342900" algn="just">
              <a:buFont typeface="Arial" panose="020B0604020202020204" pitchFamily="34" charset="0"/>
              <a:buChar char="•"/>
            </a:pPr>
            <a:r>
              <a:rPr lang="tr-TR" b="0" i="0" dirty="0">
                <a:solidFill>
                  <a:srgbClr val="374151"/>
                </a:solidFill>
                <a:effectLst/>
                <a:latin typeface="Söhne"/>
              </a:rPr>
              <a:t>Etiketleme için </a:t>
            </a:r>
            <a:r>
              <a:rPr lang="tr-TR" b="0" i="0" dirty="0" err="1">
                <a:solidFill>
                  <a:srgbClr val="374151"/>
                </a:solidFill>
                <a:effectLst/>
                <a:latin typeface="Söhne"/>
              </a:rPr>
              <a:t>LabelImg</a:t>
            </a:r>
            <a:r>
              <a:rPr lang="tr-TR" b="0" i="0" dirty="0">
                <a:solidFill>
                  <a:srgbClr val="374151"/>
                </a:solidFill>
                <a:effectLst/>
                <a:latin typeface="Söhne"/>
              </a:rPr>
              <a:t> uygulaması kullanılabilir. </a:t>
            </a:r>
            <a:r>
              <a:rPr lang="tr-TR" b="0" i="0" dirty="0" err="1">
                <a:solidFill>
                  <a:srgbClr val="374151"/>
                </a:solidFill>
                <a:effectLst/>
                <a:latin typeface="Söhne"/>
              </a:rPr>
              <a:t>LabelImg’yi</a:t>
            </a:r>
            <a:r>
              <a:rPr lang="tr-TR" b="0" i="0" dirty="0">
                <a:solidFill>
                  <a:srgbClr val="374151"/>
                </a:solidFill>
                <a:effectLst/>
                <a:latin typeface="Söhne"/>
              </a:rPr>
              <a:t> kullanabilmek için gerekli olan aşağıdaki kütüphaneleri </a:t>
            </a:r>
            <a:r>
              <a:rPr lang="tr-TR" b="0" i="0" dirty="0" err="1">
                <a:solidFill>
                  <a:srgbClr val="374151"/>
                </a:solidFill>
                <a:effectLst/>
                <a:latin typeface="Söhne"/>
              </a:rPr>
              <a:t>Anaconda</a:t>
            </a:r>
            <a:r>
              <a:rPr lang="tr-TR" b="0" i="0" dirty="0">
                <a:solidFill>
                  <a:srgbClr val="374151"/>
                </a:solidFill>
                <a:effectLst/>
                <a:latin typeface="Söhne"/>
              </a:rPr>
              <a:t> </a:t>
            </a:r>
            <a:r>
              <a:rPr lang="tr-TR" b="0" i="0" dirty="0" err="1">
                <a:solidFill>
                  <a:srgbClr val="374151"/>
                </a:solidFill>
                <a:effectLst/>
                <a:latin typeface="Söhne"/>
              </a:rPr>
              <a:t>Prompt'ta</a:t>
            </a:r>
            <a:r>
              <a:rPr lang="tr-TR" b="0" i="0" dirty="0">
                <a:solidFill>
                  <a:srgbClr val="374151"/>
                </a:solidFill>
                <a:effectLst/>
                <a:latin typeface="Söhne"/>
              </a:rPr>
              <a:t> yükleyin.</a:t>
            </a:r>
          </a:p>
          <a:p>
            <a:pPr marL="2286000" lvl="5" indent="0" algn="just">
              <a:buNone/>
            </a:pPr>
            <a:r>
              <a:rPr lang="tr-TR" sz="2000" b="0" i="0" dirty="0" err="1">
                <a:solidFill>
                  <a:schemeClr val="accent1"/>
                </a:solidFill>
                <a:effectLst/>
                <a:latin typeface="Söhne"/>
              </a:rPr>
              <a:t>conda</a:t>
            </a:r>
            <a:r>
              <a:rPr lang="tr-TR" sz="2000" b="0" i="0" dirty="0">
                <a:solidFill>
                  <a:schemeClr val="accent1"/>
                </a:solidFill>
                <a:effectLst/>
                <a:latin typeface="Söhne"/>
              </a:rPr>
              <a:t> </a:t>
            </a:r>
            <a:r>
              <a:rPr lang="tr-TR" sz="2000" b="0" i="0" dirty="0" err="1">
                <a:solidFill>
                  <a:schemeClr val="accent1"/>
                </a:solidFill>
                <a:effectLst/>
                <a:latin typeface="Söhne"/>
              </a:rPr>
              <a:t>install</a:t>
            </a:r>
            <a:r>
              <a:rPr lang="tr-TR" sz="2000" b="0" i="0" dirty="0">
                <a:solidFill>
                  <a:schemeClr val="accent1"/>
                </a:solidFill>
                <a:effectLst/>
                <a:latin typeface="Söhne"/>
              </a:rPr>
              <a:t> </a:t>
            </a:r>
            <a:r>
              <a:rPr lang="tr-TR" sz="2000" b="0" i="0" dirty="0" err="1">
                <a:solidFill>
                  <a:schemeClr val="accent1"/>
                </a:solidFill>
                <a:effectLst/>
                <a:latin typeface="Söhne"/>
              </a:rPr>
              <a:t>pyqt</a:t>
            </a:r>
            <a:r>
              <a:rPr lang="tr-TR" sz="2000" b="0" i="0" dirty="0">
                <a:solidFill>
                  <a:schemeClr val="accent1"/>
                </a:solidFill>
                <a:effectLst/>
                <a:latin typeface="Söhne"/>
              </a:rPr>
              <a:t>=5</a:t>
            </a:r>
          </a:p>
          <a:p>
            <a:pPr marL="2286000" lvl="5" indent="0" algn="just">
              <a:buNone/>
            </a:pPr>
            <a:r>
              <a:rPr lang="tr-TR" sz="2000" b="0" i="0" dirty="0" err="1">
                <a:solidFill>
                  <a:schemeClr val="accent1"/>
                </a:solidFill>
                <a:effectLst/>
                <a:latin typeface="Söhne"/>
              </a:rPr>
              <a:t>conda</a:t>
            </a:r>
            <a:r>
              <a:rPr lang="tr-TR" sz="2000" b="0" i="0" dirty="0">
                <a:solidFill>
                  <a:schemeClr val="accent1"/>
                </a:solidFill>
                <a:effectLst/>
                <a:latin typeface="Söhne"/>
              </a:rPr>
              <a:t> </a:t>
            </a:r>
            <a:r>
              <a:rPr lang="tr-TR" sz="2000" b="0" i="0" dirty="0" err="1">
                <a:solidFill>
                  <a:schemeClr val="accent1"/>
                </a:solidFill>
                <a:effectLst/>
                <a:latin typeface="Söhne"/>
              </a:rPr>
              <a:t>install</a:t>
            </a:r>
            <a:r>
              <a:rPr lang="tr-TR" sz="2000" b="0" i="0" dirty="0">
                <a:solidFill>
                  <a:schemeClr val="accent1"/>
                </a:solidFill>
                <a:effectLst/>
                <a:latin typeface="Söhne"/>
              </a:rPr>
              <a:t> -c </a:t>
            </a:r>
            <a:r>
              <a:rPr lang="tr-TR" sz="2000" b="0" i="0" dirty="0" err="1">
                <a:solidFill>
                  <a:schemeClr val="accent1"/>
                </a:solidFill>
                <a:effectLst/>
                <a:latin typeface="Söhne"/>
              </a:rPr>
              <a:t>anaconda</a:t>
            </a:r>
            <a:r>
              <a:rPr lang="tr-TR" sz="2000" b="0" i="0" dirty="0">
                <a:solidFill>
                  <a:schemeClr val="accent1"/>
                </a:solidFill>
                <a:effectLst/>
                <a:latin typeface="Söhne"/>
              </a:rPr>
              <a:t> </a:t>
            </a:r>
            <a:r>
              <a:rPr lang="tr-TR" sz="2000" b="0" i="0" dirty="0" err="1">
                <a:solidFill>
                  <a:schemeClr val="accent1"/>
                </a:solidFill>
                <a:effectLst/>
                <a:latin typeface="Söhne"/>
              </a:rPr>
              <a:t>lxml</a:t>
            </a:r>
            <a:endParaRPr lang="tr-TR" sz="2000" b="0" i="0" dirty="0">
              <a:solidFill>
                <a:schemeClr val="accent1"/>
              </a:solidFill>
              <a:effectLst/>
              <a:latin typeface="Söhne"/>
            </a:endParaRPr>
          </a:p>
          <a:p>
            <a:pPr marL="2286000" lvl="5" indent="0" algn="just">
              <a:buNone/>
            </a:pPr>
            <a:r>
              <a:rPr lang="tr-TR" sz="2000" b="0" i="0" dirty="0">
                <a:solidFill>
                  <a:schemeClr val="accent1"/>
                </a:solidFill>
                <a:effectLst/>
                <a:latin typeface="Söhne"/>
              </a:rPr>
              <a:t>pyrcc5 -o libs/resources.py </a:t>
            </a:r>
            <a:r>
              <a:rPr lang="tr-TR" sz="2000" b="0" i="0" dirty="0" err="1">
                <a:solidFill>
                  <a:schemeClr val="accent1"/>
                </a:solidFill>
                <a:effectLst/>
                <a:latin typeface="Söhne"/>
              </a:rPr>
              <a:t>resources.qrc</a:t>
            </a:r>
            <a:endParaRPr lang="tr-TR" sz="2000" b="0" i="0" dirty="0">
              <a:solidFill>
                <a:schemeClr val="accent1"/>
              </a:solidFill>
              <a:effectLst/>
              <a:latin typeface="Söhne"/>
            </a:endParaRP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1907017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34</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marL="342900" indent="-342900">
              <a:buFont typeface="Arial" panose="020B0604020202020204" pitchFamily="34" charset="0"/>
              <a:buChar char="•"/>
            </a:pPr>
            <a:r>
              <a:rPr lang="tr-TR" b="0" dirty="0" err="1">
                <a:solidFill>
                  <a:srgbClr val="000000"/>
                </a:solidFill>
                <a:effectLst/>
                <a:latin typeface="Söhne"/>
              </a:rPr>
              <a:t>Labelimg'yi</a:t>
            </a:r>
            <a:r>
              <a:rPr lang="tr-TR" b="0" dirty="0">
                <a:solidFill>
                  <a:srgbClr val="000000"/>
                </a:solidFill>
                <a:effectLst/>
                <a:latin typeface="Söhne"/>
              </a:rPr>
              <a:t> aşağıdaki linkten indirin ve klasöre çıkararak labelimg.py dosyasını </a:t>
            </a:r>
            <a:r>
              <a:rPr lang="tr-TR" b="0" dirty="0" err="1">
                <a:solidFill>
                  <a:srgbClr val="000000"/>
                </a:solidFill>
                <a:effectLst/>
                <a:latin typeface="Söhne"/>
              </a:rPr>
              <a:t>spyder’da</a:t>
            </a:r>
            <a:r>
              <a:rPr lang="tr-TR" b="0" dirty="0">
                <a:solidFill>
                  <a:srgbClr val="000000"/>
                </a:solidFill>
                <a:effectLst/>
                <a:latin typeface="Söhne"/>
              </a:rPr>
              <a:t> açın.</a:t>
            </a:r>
          </a:p>
          <a:p>
            <a:r>
              <a:rPr lang="tr-TR" b="0" dirty="0">
                <a:solidFill>
                  <a:srgbClr val="000000"/>
                </a:solidFill>
                <a:effectLst/>
                <a:latin typeface="Söhne"/>
              </a:rPr>
              <a:t>			</a:t>
            </a:r>
            <a:r>
              <a:rPr lang="tr-TR" b="0" dirty="0">
                <a:solidFill>
                  <a:srgbClr val="000000"/>
                </a:solidFill>
                <a:effectLst/>
                <a:latin typeface="Söhne"/>
                <a:hlinkClick r:id="rId3"/>
              </a:rPr>
              <a:t>https://pypi.org/project/labelImg/#files</a:t>
            </a:r>
            <a:endParaRPr lang="tr-TR" b="0" dirty="0">
              <a:solidFill>
                <a:srgbClr val="000000"/>
              </a:solidFill>
              <a:effectLst/>
              <a:latin typeface="Söhne"/>
            </a:endParaRPr>
          </a:p>
          <a:p>
            <a:pPr marL="342900" indent="-342900">
              <a:buFont typeface="Arial" panose="020B0604020202020204" pitchFamily="34" charset="0"/>
              <a:buChar char="•"/>
            </a:pPr>
            <a:r>
              <a:rPr lang="tr-TR" b="0" dirty="0">
                <a:solidFill>
                  <a:srgbClr val="000000"/>
                </a:solidFill>
                <a:effectLst/>
                <a:latin typeface="Söhne"/>
              </a:rPr>
              <a:t>Python 3.10 ve üstü sürüm için hata alabilirsiniz. hata veren dosyada (canvas.py) aşağıdaki satırlarda </a:t>
            </a:r>
            <a:r>
              <a:rPr lang="tr-TR" b="0" dirty="0" err="1">
                <a:solidFill>
                  <a:srgbClr val="000000"/>
                </a:solidFill>
                <a:effectLst/>
                <a:latin typeface="Söhne"/>
              </a:rPr>
              <a:t>int</a:t>
            </a:r>
            <a:r>
              <a:rPr lang="tr-TR" b="0" dirty="0">
                <a:solidFill>
                  <a:srgbClr val="000000"/>
                </a:solidFill>
                <a:effectLst/>
                <a:latin typeface="Söhne"/>
              </a:rPr>
              <a:t>() dönüşümü yapın.</a:t>
            </a:r>
          </a:p>
          <a:p>
            <a:pPr marL="1828800" lvl="4" indent="0">
              <a:buNone/>
            </a:pPr>
            <a:r>
              <a:rPr lang="tr-TR" sz="2000" b="0" dirty="0">
                <a:solidFill>
                  <a:schemeClr val="accent1"/>
                </a:solidFill>
                <a:effectLst/>
                <a:latin typeface="Söhne"/>
              </a:rPr>
              <a:t>526 -&gt;</a:t>
            </a:r>
            <a:r>
              <a:rPr lang="tr-TR" sz="2000" b="0" dirty="0" err="1">
                <a:solidFill>
                  <a:schemeClr val="accent1"/>
                </a:solidFill>
                <a:effectLst/>
                <a:latin typeface="Söhne"/>
              </a:rPr>
              <a:t>p.drawRect</a:t>
            </a:r>
            <a:r>
              <a:rPr lang="tr-TR" sz="2000" b="0" dirty="0">
                <a:solidFill>
                  <a:schemeClr val="accent1"/>
                </a:solidFill>
                <a:effectLst/>
                <a:latin typeface="Söhne"/>
              </a:rPr>
              <a:t>(</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left_top.x</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left_top.y</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rect_width</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rect_height</a:t>
            </a:r>
            <a:r>
              <a:rPr lang="tr-TR" sz="2000" b="0" dirty="0">
                <a:solidFill>
                  <a:schemeClr val="accent1"/>
                </a:solidFill>
                <a:effectLst/>
                <a:latin typeface="Söhne"/>
              </a:rPr>
              <a:t>))</a:t>
            </a:r>
          </a:p>
          <a:p>
            <a:pPr marL="1828800" lvl="4" indent="0">
              <a:buNone/>
            </a:pPr>
            <a:r>
              <a:rPr lang="tr-TR" sz="2000" b="0" dirty="0">
                <a:solidFill>
                  <a:schemeClr val="accent1"/>
                </a:solidFill>
                <a:effectLst/>
                <a:latin typeface="Söhne"/>
              </a:rPr>
              <a:t>530-&gt;</a:t>
            </a:r>
            <a:r>
              <a:rPr lang="tr-TR" sz="2000" b="0" dirty="0" err="1">
                <a:solidFill>
                  <a:schemeClr val="accent1"/>
                </a:solidFill>
                <a:effectLst/>
                <a:latin typeface="Söhne"/>
              </a:rPr>
              <a:t>p.drawLine</a:t>
            </a:r>
            <a:r>
              <a:rPr lang="tr-TR" sz="2000" b="0" dirty="0">
                <a:solidFill>
                  <a:schemeClr val="accent1"/>
                </a:solidFill>
                <a:effectLst/>
                <a:latin typeface="Söhne"/>
              </a:rPr>
              <a:t>(</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self.prev_point.x</a:t>
            </a:r>
            <a:r>
              <a:rPr lang="tr-TR" sz="2000" b="0" dirty="0">
                <a:solidFill>
                  <a:schemeClr val="accent1"/>
                </a:solidFill>
                <a:effectLst/>
                <a:latin typeface="Söhne"/>
              </a:rPr>
              <a:t>()), 0,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self.prev_point.x</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self.pixmap.height</a:t>
            </a:r>
            <a:r>
              <a:rPr lang="tr-TR" sz="2000" b="0" dirty="0">
                <a:solidFill>
                  <a:schemeClr val="accent1"/>
                </a:solidFill>
                <a:effectLst/>
                <a:latin typeface="Söhne"/>
              </a:rPr>
              <a:t>()))</a:t>
            </a:r>
          </a:p>
          <a:p>
            <a:pPr marL="1828800" lvl="4" indent="0">
              <a:buNone/>
            </a:pPr>
            <a:r>
              <a:rPr lang="tr-TR" sz="2000" b="0" dirty="0">
                <a:solidFill>
                  <a:schemeClr val="accent1"/>
                </a:solidFill>
                <a:effectLst/>
                <a:latin typeface="Söhne"/>
              </a:rPr>
              <a:t>531-&gt;</a:t>
            </a:r>
            <a:r>
              <a:rPr lang="tr-TR" sz="2000" b="0" dirty="0" err="1">
                <a:solidFill>
                  <a:schemeClr val="accent1"/>
                </a:solidFill>
                <a:effectLst/>
                <a:latin typeface="Söhne"/>
              </a:rPr>
              <a:t>p.drawLine</a:t>
            </a:r>
            <a:r>
              <a:rPr lang="tr-TR" sz="2000" b="0" dirty="0">
                <a:solidFill>
                  <a:schemeClr val="accent1"/>
                </a:solidFill>
                <a:effectLst/>
                <a:latin typeface="Söhne"/>
              </a:rPr>
              <a:t>(0,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self.prev_point.y</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self.pixmap.width</a:t>
            </a:r>
            <a:r>
              <a:rPr lang="tr-TR" sz="2000" b="0" dirty="0">
                <a:solidFill>
                  <a:schemeClr val="accent1"/>
                </a:solidFill>
                <a:effectLst/>
                <a:latin typeface="Söhne"/>
              </a:rPr>
              <a:t>()), </a:t>
            </a:r>
            <a:r>
              <a:rPr lang="tr-TR" sz="2000" b="0" dirty="0" err="1">
                <a:solidFill>
                  <a:schemeClr val="accent1"/>
                </a:solidFill>
                <a:effectLst/>
                <a:latin typeface="Söhne"/>
              </a:rPr>
              <a:t>int</a:t>
            </a:r>
            <a:r>
              <a:rPr lang="tr-TR" sz="2000" b="0" dirty="0">
                <a:solidFill>
                  <a:schemeClr val="accent1"/>
                </a:solidFill>
                <a:effectLst/>
                <a:latin typeface="Söhne"/>
              </a:rPr>
              <a:t>(</a:t>
            </a:r>
            <a:r>
              <a:rPr lang="tr-TR" sz="2000" b="0" dirty="0" err="1">
                <a:solidFill>
                  <a:schemeClr val="accent1"/>
                </a:solidFill>
                <a:effectLst/>
                <a:latin typeface="Söhne"/>
              </a:rPr>
              <a:t>self.prev_point.y</a:t>
            </a:r>
            <a:r>
              <a:rPr lang="tr-TR" sz="2000" b="0" dirty="0">
                <a:solidFill>
                  <a:schemeClr val="accent1"/>
                </a:solidFill>
                <a:effectLst/>
                <a:latin typeface="Söhne"/>
              </a:rPr>
              <a:t>()))</a:t>
            </a:r>
          </a:p>
          <a:p>
            <a:endParaRPr lang="tr-TR" b="0" dirty="0">
              <a:solidFill>
                <a:srgbClr val="000000"/>
              </a:solidFill>
              <a:effectLst/>
              <a:latin typeface="Söhne"/>
            </a:endParaRPr>
          </a:p>
          <a:p>
            <a:pPr algn="l"/>
            <a:endParaRPr lang="tr-TR" sz="1600" b="0" i="0" dirty="0">
              <a:solidFill>
                <a:srgbClr val="212121"/>
              </a:solidFill>
              <a:effectLst/>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140487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35</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1031737"/>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marL="342900" indent="-342900">
              <a:spcAft>
                <a:spcPts val="600"/>
              </a:spcAft>
              <a:buFont typeface="Arial" panose="020B0604020202020204" pitchFamily="34" charset="0"/>
              <a:buChar char="•"/>
            </a:pPr>
            <a:r>
              <a:rPr lang="tr-TR" b="0" dirty="0" err="1">
                <a:solidFill>
                  <a:srgbClr val="000000"/>
                </a:solidFill>
                <a:effectLst/>
                <a:latin typeface="Söhne"/>
              </a:rPr>
              <a:t>Labelimg</a:t>
            </a:r>
            <a:r>
              <a:rPr lang="tr-TR" b="0" dirty="0">
                <a:solidFill>
                  <a:srgbClr val="000000"/>
                </a:solidFill>
                <a:effectLst/>
                <a:latin typeface="Söhne"/>
              </a:rPr>
              <a:t> ile etiketleme için veri setini aşağıdaki adresten indirin. Bu veri seti etiketlenmiş halidir. </a:t>
            </a:r>
            <a:r>
              <a:rPr lang="tr-TR" b="0" dirty="0">
                <a:solidFill>
                  <a:srgbClr val="000000"/>
                </a:solidFill>
                <a:effectLst/>
                <a:latin typeface="Söhne"/>
                <a:hlinkClick r:id="rId3"/>
              </a:rPr>
              <a:t>https://drive.google.com/drive/folders/1adt0DXEpvsirLf5_KGdlwQGG7OE6Etq2?usp=share_link</a:t>
            </a:r>
            <a:endParaRPr lang="tr-TR" b="0" dirty="0">
              <a:solidFill>
                <a:srgbClr val="000000"/>
              </a:solidFill>
              <a:effectLst/>
              <a:latin typeface="Söhne"/>
            </a:endParaRPr>
          </a:p>
          <a:p>
            <a:pPr marL="285750" indent="-285750">
              <a:spcAft>
                <a:spcPts val="600"/>
              </a:spcAft>
              <a:buFont typeface="Arial" panose="020B0604020202020204" pitchFamily="34" charset="0"/>
              <a:buChar char="•"/>
            </a:pPr>
            <a:r>
              <a:rPr lang="tr-TR" dirty="0">
                <a:solidFill>
                  <a:srgbClr val="000000"/>
                </a:solidFill>
                <a:latin typeface="Söhne"/>
              </a:rPr>
              <a:t>Veri seti </a:t>
            </a:r>
            <a:r>
              <a:rPr lang="tr-TR" dirty="0" err="1">
                <a:solidFill>
                  <a:srgbClr val="000000"/>
                </a:solidFill>
                <a:latin typeface="Söhne"/>
              </a:rPr>
              <a:t>train</a:t>
            </a:r>
            <a:r>
              <a:rPr lang="tr-TR" dirty="0">
                <a:solidFill>
                  <a:srgbClr val="000000"/>
                </a:solidFill>
                <a:latin typeface="Söhne"/>
              </a:rPr>
              <a:t> ve </a:t>
            </a:r>
            <a:r>
              <a:rPr lang="tr-TR" dirty="0" err="1">
                <a:solidFill>
                  <a:srgbClr val="000000"/>
                </a:solidFill>
                <a:latin typeface="Söhne"/>
              </a:rPr>
              <a:t>validation</a:t>
            </a:r>
            <a:r>
              <a:rPr lang="tr-TR" dirty="0">
                <a:solidFill>
                  <a:srgbClr val="000000"/>
                </a:solidFill>
                <a:latin typeface="Söhne"/>
              </a:rPr>
              <a:t> olarak klasörlere bölünmüştür.</a:t>
            </a:r>
          </a:p>
          <a:p>
            <a:pPr marL="285750" indent="-285750" algn="just">
              <a:spcAft>
                <a:spcPts val="600"/>
              </a:spcAft>
              <a:buFont typeface="Arial" panose="020B0604020202020204" pitchFamily="34" charset="0"/>
              <a:buChar char="•"/>
            </a:pPr>
            <a:r>
              <a:rPr lang="tr-TR" dirty="0" err="1">
                <a:solidFill>
                  <a:srgbClr val="000000"/>
                </a:solidFill>
                <a:latin typeface="Söhne"/>
              </a:rPr>
              <a:t>PascalVoc</a:t>
            </a:r>
            <a:r>
              <a:rPr lang="tr-TR" dirty="0">
                <a:solidFill>
                  <a:srgbClr val="000000"/>
                </a:solidFill>
                <a:latin typeface="Söhne"/>
              </a:rPr>
              <a:t> formatında her bir klasörde </a:t>
            </a:r>
            <a:r>
              <a:rPr lang="tr-TR" dirty="0" err="1">
                <a:solidFill>
                  <a:srgbClr val="000000"/>
                </a:solidFill>
                <a:latin typeface="Söhne"/>
              </a:rPr>
              <a:t>Annotations</a:t>
            </a:r>
            <a:r>
              <a:rPr lang="tr-TR" dirty="0">
                <a:solidFill>
                  <a:srgbClr val="000000"/>
                </a:solidFill>
                <a:latin typeface="Söhne"/>
              </a:rPr>
              <a:t> ve </a:t>
            </a:r>
            <a:r>
              <a:rPr lang="tr-TR" dirty="0" err="1">
                <a:solidFill>
                  <a:srgbClr val="000000"/>
                </a:solidFill>
                <a:latin typeface="Söhne"/>
              </a:rPr>
              <a:t>images</a:t>
            </a:r>
            <a:r>
              <a:rPr lang="tr-TR" dirty="0">
                <a:solidFill>
                  <a:srgbClr val="000000"/>
                </a:solidFill>
                <a:latin typeface="Söhne"/>
              </a:rPr>
              <a:t> isimli iki klasör olması zorunludur. </a:t>
            </a:r>
          </a:p>
          <a:p>
            <a:pPr marL="285750" indent="-285750" algn="just">
              <a:spcAft>
                <a:spcPts val="600"/>
              </a:spcAft>
              <a:buFont typeface="Arial" panose="020B0604020202020204" pitchFamily="34" charset="0"/>
              <a:buChar char="•"/>
            </a:pPr>
            <a:r>
              <a:rPr lang="tr-TR" dirty="0" err="1">
                <a:solidFill>
                  <a:srgbClr val="000000"/>
                </a:solidFill>
                <a:latin typeface="Söhne"/>
              </a:rPr>
              <a:t>Annotations</a:t>
            </a:r>
            <a:r>
              <a:rPr lang="tr-TR" dirty="0">
                <a:solidFill>
                  <a:srgbClr val="000000"/>
                </a:solidFill>
                <a:latin typeface="Söhne"/>
              </a:rPr>
              <a:t> klasöründe etiketleme verileri her bir resim için .xml formatında tutulur.</a:t>
            </a:r>
          </a:p>
          <a:p>
            <a:pPr marL="285750" indent="-285750" algn="just">
              <a:spcAft>
                <a:spcPts val="600"/>
              </a:spcAft>
              <a:buFont typeface="Arial" panose="020B0604020202020204" pitchFamily="34" charset="0"/>
              <a:buChar char="•"/>
            </a:pPr>
            <a:r>
              <a:rPr lang="tr-TR" dirty="0" err="1">
                <a:solidFill>
                  <a:srgbClr val="000000"/>
                </a:solidFill>
                <a:latin typeface="Söhne"/>
              </a:rPr>
              <a:t>images</a:t>
            </a:r>
            <a:r>
              <a:rPr lang="tr-TR" dirty="0">
                <a:solidFill>
                  <a:srgbClr val="000000"/>
                </a:solidFill>
                <a:latin typeface="Söhne"/>
              </a:rPr>
              <a:t> klasöründe ise resimler tutulur. </a:t>
            </a:r>
          </a:p>
          <a:p>
            <a:pPr marL="285750" indent="-285750" algn="just">
              <a:spcAft>
                <a:spcPts val="600"/>
              </a:spcAft>
              <a:buFont typeface="Arial" panose="020B0604020202020204" pitchFamily="34" charset="0"/>
              <a:buChar char="•"/>
            </a:pPr>
            <a:r>
              <a:rPr lang="tr-TR" dirty="0" err="1">
                <a:solidFill>
                  <a:srgbClr val="000000"/>
                </a:solidFill>
                <a:latin typeface="Söhne"/>
              </a:rPr>
              <a:t>LabelImg</a:t>
            </a:r>
            <a:r>
              <a:rPr lang="tr-TR" dirty="0">
                <a:solidFill>
                  <a:srgbClr val="000000"/>
                </a:solidFill>
                <a:latin typeface="Söhne"/>
              </a:rPr>
              <a:t> ile etiketleme yaptıktan sonra mutlaka bu iki klasör yapısı oluşturulmalı ve ilgili dosyalar bu klasörlere kopyalanmalıdır.</a:t>
            </a: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579854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36</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spcAft>
                <a:spcPts val="600"/>
              </a:spcAft>
            </a:pPr>
            <a:r>
              <a:rPr lang="tr-TR" b="1" u="sng" dirty="0">
                <a:solidFill>
                  <a:schemeClr val="accent1"/>
                </a:solidFill>
                <a:effectLst/>
                <a:latin typeface="Söhne"/>
              </a:rPr>
              <a:t>Etiketleme</a:t>
            </a:r>
            <a:endParaRPr lang="tr-TR" b="1" u="sng" dirty="0">
              <a:solidFill>
                <a:schemeClr val="accent1"/>
              </a:solidFill>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5" name="Resim 4">
            <a:extLst>
              <a:ext uri="{FF2B5EF4-FFF2-40B4-BE49-F238E27FC236}">
                <a16:creationId xmlns:a16="http://schemas.microsoft.com/office/drawing/2014/main" id="{2493A0AB-8FA5-8010-9141-58A148F5400C}"/>
              </a:ext>
            </a:extLst>
          </p:cNvPr>
          <p:cNvPicPr>
            <a:picLocks noChangeAspect="1"/>
          </p:cNvPicPr>
          <p:nvPr/>
        </p:nvPicPr>
        <p:blipFill>
          <a:blip r:embed="rId3"/>
          <a:stretch>
            <a:fillRect/>
          </a:stretch>
        </p:blipFill>
        <p:spPr>
          <a:xfrm>
            <a:off x="719846" y="1609475"/>
            <a:ext cx="9674492" cy="5112000"/>
          </a:xfrm>
          <a:prstGeom prst="rect">
            <a:avLst/>
          </a:prstGeom>
        </p:spPr>
      </p:pic>
    </p:spTree>
    <p:extLst>
      <p:ext uri="{BB962C8B-B14F-4D97-AF65-F5344CB8AC3E}">
        <p14:creationId xmlns:p14="http://schemas.microsoft.com/office/powerpoint/2010/main" val="1369429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37</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Etiketleme</a:t>
            </a:r>
          </a:p>
          <a:p>
            <a:pPr marL="342900" indent="-342900" algn="just">
              <a:spcAft>
                <a:spcPts val="6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Etiketleme işlemi bittiğinde görüntülerin bulunduğu klasörde her resim için koordinatların kaydedildiği bir xml dosyası </a:t>
            </a:r>
            <a:r>
              <a:rPr lang="tr-TR" sz="2000" dirty="0" err="1">
                <a:latin typeface="Calibri" panose="020F0502020204030204" pitchFamily="34" charset="0"/>
                <a:cs typeface="Calibri" panose="020F0502020204030204" pitchFamily="34" charset="0"/>
              </a:rPr>
              <a:t>olur.Etiketleme</a:t>
            </a:r>
            <a:r>
              <a:rPr lang="tr-TR" sz="2000" dirty="0">
                <a:latin typeface="Calibri" panose="020F0502020204030204" pitchFamily="34" charset="0"/>
                <a:cs typeface="Calibri" panose="020F0502020204030204" pitchFamily="34" charset="0"/>
              </a:rPr>
              <a:t> sırasında etiketi her seferinde yazmamak için sağ taraftaki  «</a:t>
            </a:r>
            <a:r>
              <a:rPr lang="tr-TR" sz="2000" dirty="0" err="1">
                <a:latin typeface="Calibri" panose="020F0502020204030204" pitchFamily="34" charset="0"/>
                <a:cs typeface="Calibri" panose="020F0502020204030204" pitchFamily="34" charset="0"/>
              </a:rPr>
              <a:t>use</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default</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label</a:t>
            </a:r>
            <a:r>
              <a:rPr lang="tr-TR" sz="2000" dirty="0">
                <a:latin typeface="Calibri" panose="020F0502020204030204" pitchFamily="34" charset="0"/>
                <a:cs typeface="Calibri" panose="020F0502020204030204" pitchFamily="34" charset="0"/>
              </a:rPr>
              <a:t>» seçeneği işaretlenip </a:t>
            </a:r>
            <a:r>
              <a:rPr lang="tr-TR" sz="2000" dirty="0" err="1">
                <a:latin typeface="Calibri" panose="020F0502020204030204" pitchFamily="34" charset="0"/>
                <a:cs typeface="Calibri" panose="020F0502020204030204" pitchFamily="34" charset="0"/>
              </a:rPr>
              <a:t>default</a:t>
            </a:r>
            <a:r>
              <a:rPr lang="tr-TR" sz="2000" dirty="0">
                <a:latin typeface="Calibri" panose="020F0502020204030204" pitchFamily="34" charset="0"/>
                <a:cs typeface="Calibri" panose="020F0502020204030204" pitchFamily="34" charset="0"/>
              </a:rPr>
              <a:t> etiket yazılabilir.</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E565FD79-8781-1817-177C-1209A996CFCA}"/>
              </a:ext>
            </a:extLst>
          </p:cNvPr>
          <p:cNvPicPr>
            <a:picLocks noChangeAspect="1"/>
          </p:cNvPicPr>
          <p:nvPr/>
        </p:nvPicPr>
        <p:blipFill>
          <a:blip r:embed="rId3"/>
          <a:stretch>
            <a:fillRect/>
          </a:stretch>
        </p:blipFill>
        <p:spPr>
          <a:xfrm>
            <a:off x="5440286" y="2512791"/>
            <a:ext cx="4541914" cy="4130398"/>
          </a:xfrm>
          <a:prstGeom prst="rect">
            <a:avLst/>
          </a:prstGeom>
        </p:spPr>
      </p:pic>
      <p:cxnSp>
        <p:nvCxnSpPr>
          <p:cNvPr id="8" name="Düz Bağlayıcı 7">
            <a:extLst>
              <a:ext uri="{FF2B5EF4-FFF2-40B4-BE49-F238E27FC236}">
                <a16:creationId xmlns:a16="http://schemas.microsoft.com/office/drawing/2014/main" id="{792AE15C-A65E-89C3-9680-146426E3DA40}"/>
              </a:ext>
            </a:extLst>
          </p:cNvPr>
          <p:cNvCxnSpPr/>
          <p:nvPr/>
        </p:nvCxnSpPr>
        <p:spPr>
          <a:xfrm>
            <a:off x="5999343" y="3171217"/>
            <a:ext cx="3747772"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235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38</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5282118" y="787718"/>
            <a:ext cx="6440489"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Etiketleme -&gt;changexmlfilepath.py</a:t>
            </a:r>
          </a:p>
          <a:p>
            <a:pPr marL="342900" indent="-342900" algn="just">
              <a:spcAft>
                <a:spcPts val="600"/>
              </a:spcAft>
              <a:buFont typeface="Arial" panose="020B0604020202020204" pitchFamily="34" charset="0"/>
              <a:buChar char="•"/>
            </a:pPr>
            <a:r>
              <a:rPr lang="tr-TR" sz="2000" dirty="0" err="1">
                <a:latin typeface="Calibri" panose="020F0502020204030204" pitchFamily="34" charset="0"/>
                <a:cs typeface="Calibri" panose="020F0502020204030204" pitchFamily="34" charset="0"/>
              </a:rPr>
              <a:t>path</a:t>
            </a:r>
            <a:r>
              <a:rPr lang="tr-TR" sz="2000" dirty="0">
                <a:latin typeface="Calibri" panose="020F0502020204030204" pitchFamily="34" charset="0"/>
                <a:cs typeface="Calibri" panose="020F0502020204030204" pitchFamily="34" charset="0"/>
              </a:rPr>
              <a:t> satırı </a:t>
            </a:r>
            <a:r>
              <a:rPr lang="tr-TR" sz="2000" dirty="0" err="1">
                <a:latin typeface="Calibri" panose="020F0502020204030204" pitchFamily="34" charset="0"/>
                <a:cs typeface="Calibri" panose="020F0502020204030204" pitchFamily="34" charset="0"/>
              </a:rPr>
              <a:t>local</a:t>
            </a:r>
            <a:r>
              <a:rPr lang="tr-TR" sz="2000" dirty="0">
                <a:latin typeface="Calibri" panose="020F0502020204030204" pitchFamily="34" charset="0"/>
                <a:cs typeface="Calibri" panose="020F0502020204030204" pitchFamily="34" charset="0"/>
              </a:rPr>
              <a:t> </a:t>
            </a:r>
            <a:r>
              <a:rPr lang="tr-TR" sz="2000" dirty="0" err="1">
                <a:latin typeface="Calibri" panose="020F0502020204030204" pitchFamily="34" charset="0"/>
                <a:cs typeface="Calibri" panose="020F0502020204030204" pitchFamily="34" charset="0"/>
              </a:rPr>
              <a:t>path</a:t>
            </a:r>
            <a:r>
              <a:rPr lang="tr-TR" sz="2000" dirty="0">
                <a:latin typeface="Calibri" panose="020F0502020204030204" pitchFamily="34" charset="0"/>
                <a:cs typeface="Calibri" panose="020F0502020204030204" pitchFamily="34" charset="0"/>
              </a:rPr>
              <a:t> verdiği için Google </a:t>
            </a:r>
            <a:r>
              <a:rPr lang="tr-TR" sz="2000" dirty="0" err="1">
                <a:latin typeface="Calibri" panose="020F0502020204030204" pitchFamily="34" charset="0"/>
                <a:cs typeface="Calibri" panose="020F0502020204030204" pitchFamily="34" charset="0"/>
              </a:rPr>
              <a:t>Colab’da</a:t>
            </a:r>
            <a:r>
              <a:rPr lang="tr-TR" sz="2000" dirty="0">
                <a:latin typeface="Calibri" panose="020F0502020204030204" pitchFamily="34" charset="0"/>
                <a:cs typeface="Calibri" panose="020F0502020204030204" pitchFamily="34" charset="0"/>
              </a:rPr>
              <a:t> eğitim sırasında sorun oluşturmaktadır. Bunun için aşağıdaki kod çalıştırılarak </a:t>
            </a:r>
            <a:r>
              <a:rPr lang="tr-TR" sz="2000" dirty="0" err="1">
                <a:latin typeface="Calibri" panose="020F0502020204030204" pitchFamily="34" charset="0"/>
                <a:cs typeface="Calibri" panose="020F0502020204030204" pitchFamily="34" charset="0"/>
              </a:rPr>
              <a:t>path</a:t>
            </a:r>
            <a:r>
              <a:rPr lang="tr-TR" sz="2000" dirty="0">
                <a:latin typeface="Calibri" panose="020F0502020204030204" pitchFamily="34" charset="0"/>
                <a:cs typeface="Calibri" panose="020F0502020204030204" pitchFamily="34" charset="0"/>
              </a:rPr>
              <a:t> kaldırılarak sadece dosya ismi yazdırılmalıdır.</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grpSp>
        <p:nvGrpSpPr>
          <p:cNvPr id="2" name="Grup 1">
            <a:extLst>
              <a:ext uri="{FF2B5EF4-FFF2-40B4-BE49-F238E27FC236}">
                <a16:creationId xmlns:a16="http://schemas.microsoft.com/office/drawing/2014/main" id="{0775E80A-C8A7-0398-7196-B1D5C3113568}"/>
              </a:ext>
            </a:extLst>
          </p:cNvPr>
          <p:cNvGrpSpPr/>
          <p:nvPr/>
        </p:nvGrpSpPr>
        <p:grpSpPr>
          <a:xfrm>
            <a:off x="740203" y="1528244"/>
            <a:ext cx="4541914" cy="4130398"/>
            <a:chOff x="2093193" y="2225952"/>
            <a:chExt cx="4541914" cy="4130398"/>
          </a:xfrm>
        </p:grpSpPr>
        <p:pic>
          <p:nvPicPr>
            <p:cNvPr id="4" name="Resim 3">
              <a:extLst>
                <a:ext uri="{FF2B5EF4-FFF2-40B4-BE49-F238E27FC236}">
                  <a16:creationId xmlns:a16="http://schemas.microsoft.com/office/drawing/2014/main" id="{E565FD79-8781-1817-177C-1209A996CFCA}"/>
                </a:ext>
              </a:extLst>
            </p:cNvPr>
            <p:cNvPicPr>
              <a:picLocks noChangeAspect="1"/>
            </p:cNvPicPr>
            <p:nvPr/>
          </p:nvPicPr>
          <p:blipFill>
            <a:blip r:embed="rId3"/>
            <a:stretch>
              <a:fillRect/>
            </a:stretch>
          </p:blipFill>
          <p:spPr>
            <a:xfrm>
              <a:off x="2093193" y="2225952"/>
              <a:ext cx="4541914" cy="4130398"/>
            </a:xfrm>
            <a:prstGeom prst="rect">
              <a:avLst/>
            </a:prstGeom>
          </p:spPr>
        </p:pic>
        <p:cxnSp>
          <p:nvCxnSpPr>
            <p:cNvPr id="8" name="Düz Bağlayıcı 7">
              <a:extLst>
                <a:ext uri="{FF2B5EF4-FFF2-40B4-BE49-F238E27FC236}">
                  <a16:creationId xmlns:a16="http://schemas.microsoft.com/office/drawing/2014/main" id="{792AE15C-A65E-89C3-9680-146426E3DA40}"/>
                </a:ext>
              </a:extLst>
            </p:cNvPr>
            <p:cNvCxnSpPr/>
            <p:nvPr/>
          </p:nvCxnSpPr>
          <p:spPr>
            <a:xfrm>
              <a:off x="2633573" y="2898843"/>
              <a:ext cx="3747772" cy="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Resim 5">
            <a:extLst>
              <a:ext uri="{FF2B5EF4-FFF2-40B4-BE49-F238E27FC236}">
                <a16:creationId xmlns:a16="http://schemas.microsoft.com/office/drawing/2014/main" id="{C47AE8EE-EF70-C05D-3CC4-5C34CB6FA3C5}"/>
              </a:ext>
            </a:extLst>
          </p:cNvPr>
          <p:cNvPicPr>
            <a:picLocks noChangeAspect="1"/>
          </p:cNvPicPr>
          <p:nvPr/>
        </p:nvPicPr>
        <p:blipFill>
          <a:blip r:embed="rId4"/>
          <a:stretch>
            <a:fillRect/>
          </a:stretch>
        </p:blipFill>
        <p:spPr>
          <a:xfrm>
            <a:off x="5399446" y="3270502"/>
            <a:ext cx="5530430" cy="2388140"/>
          </a:xfrm>
          <a:prstGeom prst="rect">
            <a:avLst/>
          </a:prstGeom>
        </p:spPr>
      </p:pic>
      <p:pic>
        <p:nvPicPr>
          <p:cNvPr id="10" name="Resim 9">
            <a:extLst>
              <a:ext uri="{FF2B5EF4-FFF2-40B4-BE49-F238E27FC236}">
                <a16:creationId xmlns:a16="http://schemas.microsoft.com/office/drawing/2014/main" id="{057B3331-27D0-C990-67DE-48B153995BA0}"/>
              </a:ext>
            </a:extLst>
          </p:cNvPr>
          <p:cNvPicPr>
            <a:picLocks noChangeAspect="1"/>
          </p:cNvPicPr>
          <p:nvPr/>
        </p:nvPicPr>
        <p:blipFill>
          <a:blip r:embed="rId5"/>
          <a:stretch>
            <a:fillRect/>
          </a:stretch>
        </p:blipFill>
        <p:spPr>
          <a:xfrm>
            <a:off x="6315038" y="5970139"/>
            <a:ext cx="3123845" cy="365125"/>
          </a:xfrm>
          <a:prstGeom prst="rect">
            <a:avLst/>
          </a:prstGeom>
        </p:spPr>
      </p:pic>
    </p:spTree>
    <p:extLst>
      <p:ext uri="{BB962C8B-B14F-4D97-AF65-F5344CB8AC3E}">
        <p14:creationId xmlns:p14="http://schemas.microsoft.com/office/powerpoint/2010/main" val="480759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39</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5982511" y="787718"/>
            <a:ext cx="5740096"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Etiketleme</a:t>
            </a:r>
          </a:p>
          <a:p>
            <a:pPr marL="342900" indent="-342900" algn="just">
              <a:spcAft>
                <a:spcPts val="600"/>
              </a:spcAft>
              <a:buFont typeface="Arial" panose="020B0604020202020204" pitchFamily="34" charset="0"/>
              <a:buChar char="•"/>
            </a:pPr>
            <a:r>
              <a:rPr lang="tr-TR" sz="2000" dirty="0">
                <a:latin typeface="Calibri" panose="020F0502020204030204" pitchFamily="34" charset="0"/>
                <a:cs typeface="Calibri" panose="020F0502020204030204" pitchFamily="34" charset="0"/>
              </a:rPr>
              <a:t>Etiketleme bittiğinde </a:t>
            </a:r>
            <a:r>
              <a:rPr lang="tr-TR" sz="2000" dirty="0" err="1">
                <a:latin typeface="Calibri" panose="020F0502020204030204" pitchFamily="34" charset="0"/>
                <a:cs typeface="Calibri" panose="020F0502020204030204" pitchFamily="34" charset="0"/>
              </a:rPr>
              <a:t>origa</a:t>
            </a:r>
            <a:r>
              <a:rPr lang="tr-TR" sz="2000" dirty="0">
                <a:latin typeface="Calibri" panose="020F0502020204030204" pitchFamily="34" charset="0"/>
                <a:cs typeface="Calibri" panose="020F0502020204030204" pitchFamily="34" charset="0"/>
              </a:rPr>
              <a:t> klasörü içerisindeki klasör yapısı yan taraftaki gibi olmalıdır.</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9" name="Resim 8">
            <a:extLst>
              <a:ext uri="{FF2B5EF4-FFF2-40B4-BE49-F238E27FC236}">
                <a16:creationId xmlns:a16="http://schemas.microsoft.com/office/drawing/2014/main" id="{BB79DF40-824B-A824-CAE7-2495105F2877}"/>
              </a:ext>
            </a:extLst>
          </p:cNvPr>
          <p:cNvPicPr>
            <a:picLocks noChangeAspect="1"/>
          </p:cNvPicPr>
          <p:nvPr/>
        </p:nvPicPr>
        <p:blipFill>
          <a:blip r:embed="rId3"/>
          <a:stretch>
            <a:fillRect/>
          </a:stretch>
        </p:blipFill>
        <p:spPr>
          <a:xfrm>
            <a:off x="198255" y="952884"/>
            <a:ext cx="5410669" cy="1760373"/>
          </a:xfrm>
          <a:prstGeom prst="rect">
            <a:avLst/>
          </a:prstGeom>
        </p:spPr>
      </p:pic>
      <p:pic>
        <p:nvPicPr>
          <p:cNvPr id="13" name="Resim 12">
            <a:extLst>
              <a:ext uri="{FF2B5EF4-FFF2-40B4-BE49-F238E27FC236}">
                <a16:creationId xmlns:a16="http://schemas.microsoft.com/office/drawing/2014/main" id="{7D84AC0C-373B-7472-4FBF-831C81F2CD59}"/>
              </a:ext>
            </a:extLst>
          </p:cNvPr>
          <p:cNvPicPr>
            <a:picLocks noChangeAspect="1"/>
          </p:cNvPicPr>
          <p:nvPr/>
        </p:nvPicPr>
        <p:blipFill>
          <a:blip r:embed="rId4"/>
          <a:stretch>
            <a:fillRect/>
          </a:stretch>
        </p:blipFill>
        <p:spPr>
          <a:xfrm>
            <a:off x="276078" y="2713257"/>
            <a:ext cx="4587638" cy="1486029"/>
          </a:xfrm>
          <a:prstGeom prst="rect">
            <a:avLst/>
          </a:prstGeom>
        </p:spPr>
      </p:pic>
      <p:pic>
        <p:nvPicPr>
          <p:cNvPr id="15" name="Resim 14">
            <a:extLst>
              <a:ext uri="{FF2B5EF4-FFF2-40B4-BE49-F238E27FC236}">
                <a16:creationId xmlns:a16="http://schemas.microsoft.com/office/drawing/2014/main" id="{6EECAE44-3E9F-8A24-D0D4-0FB7DD27A062}"/>
              </a:ext>
            </a:extLst>
          </p:cNvPr>
          <p:cNvPicPr>
            <a:picLocks noChangeAspect="1"/>
          </p:cNvPicPr>
          <p:nvPr/>
        </p:nvPicPr>
        <p:blipFill>
          <a:blip r:embed="rId5"/>
          <a:stretch>
            <a:fillRect/>
          </a:stretch>
        </p:blipFill>
        <p:spPr>
          <a:xfrm>
            <a:off x="5916696" y="2587516"/>
            <a:ext cx="5387807" cy="3223539"/>
          </a:xfrm>
          <a:prstGeom prst="rect">
            <a:avLst/>
          </a:prstGeom>
        </p:spPr>
      </p:pic>
      <p:pic>
        <p:nvPicPr>
          <p:cNvPr id="17" name="Resim 16">
            <a:extLst>
              <a:ext uri="{FF2B5EF4-FFF2-40B4-BE49-F238E27FC236}">
                <a16:creationId xmlns:a16="http://schemas.microsoft.com/office/drawing/2014/main" id="{E69314AD-D248-EAD5-9A4C-8C4D7EAEAB11}"/>
              </a:ext>
            </a:extLst>
          </p:cNvPr>
          <p:cNvPicPr>
            <a:picLocks noChangeAspect="1"/>
          </p:cNvPicPr>
          <p:nvPr/>
        </p:nvPicPr>
        <p:blipFill>
          <a:blip r:embed="rId6"/>
          <a:stretch>
            <a:fillRect/>
          </a:stretch>
        </p:blipFill>
        <p:spPr>
          <a:xfrm>
            <a:off x="276077" y="4199285"/>
            <a:ext cx="4147786" cy="2556000"/>
          </a:xfrm>
          <a:prstGeom prst="rect">
            <a:avLst/>
          </a:prstGeom>
        </p:spPr>
      </p:pic>
    </p:spTree>
    <p:extLst>
      <p:ext uri="{BB962C8B-B14F-4D97-AF65-F5344CB8AC3E}">
        <p14:creationId xmlns:p14="http://schemas.microsoft.com/office/powerpoint/2010/main" val="44075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60711" y="895408"/>
            <a:ext cx="6190488" cy="572907"/>
          </a:xfrm>
        </p:spPr>
        <p:txBody>
          <a:bodyPr rtlCol="0">
            <a:normAutofit fontScale="90000"/>
          </a:bodyPr>
          <a:lstStyle/>
          <a:p>
            <a:pPr rtl="0"/>
            <a:r>
              <a:rPr lang="tr-TR" sz="4400" dirty="0"/>
              <a:t>Media </a:t>
            </a:r>
            <a:r>
              <a:rPr lang="tr-TR" sz="4400" dirty="0" err="1"/>
              <a:t>Pipe</a:t>
            </a:r>
            <a:r>
              <a:rPr lang="tr-TR" sz="4400" dirty="0"/>
              <a:t> Kütüphanesi</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254976" y="1468315"/>
            <a:ext cx="8554916" cy="5253160"/>
          </a:xfrm>
        </p:spPr>
        <p:txBody>
          <a:bodyPr rtlCol="0">
            <a:normAutofit/>
          </a:bodyPr>
          <a:lstStyle/>
          <a:p>
            <a:pPr marL="342900" indent="-342900" algn="just" rtl="0">
              <a:buFont typeface="Arial" panose="020B0604020202020204" pitchFamily="34" charset="0"/>
              <a:buChar char="•"/>
            </a:pPr>
            <a:endParaRPr lang="tr-TR" sz="2400" dirty="0">
              <a:latin typeface="Times New Roman" panose="02020603050405020304" pitchFamily="18" charset="0"/>
              <a:cs typeface="Times New Roman" panose="02020603050405020304" pitchFamily="18" charset="0"/>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a:t>
            </a:fld>
            <a:endParaRPr lang="tr-TR"/>
          </a:p>
        </p:txBody>
      </p:sp>
      <p:pic>
        <p:nvPicPr>
          <p:cNvPr id="5" name="Resim 4">
            <a:extLst>
              <a:ext uri="{FF2B5EF4-FFF2-40B4-BE49-F238E27FC236}">
                <a16:creationId xmlns:a16="http://schemas.microsoft.com/office/drawing/2014/main" id="{5FE0B91F-F806-B9C7-4020-E8D3C8903D63}"/>
              </a:ext>
            </a:extLst>
          </p:cNvPr>
          <p:cNvPicPr>
            <a:picLocks noChangeAspect="1"/>
          </p:cNvPicPr>
          <p:nvPr/>
        </p:nvPicPr>
        <p:blipFill>
          <a:blip r:embed="rId3"/>
          <a:stretch>
            <a:fillRect/>
          </a:stretch>
        </p:blipFill>
        <p:spPr>
          <a:xfrm>
            <a:off x="971550" y="1468315"/>
            <a:ext cx="9010650" cy="4924425"/>
          </a:xfrm>
          <a:prstGeom prst="rect">
            <a:avLst/>
          </a:prstGeom>
        </p:spPr>
      </p:pic>
      <p:pic>
        <p:nvPicPr>
          <p:cNvPr id="6" name="Resim 5">
            <a:extLst>
              <a:ext uri="{FF2B5EF4-FFF2-40B4-BE49-F238E27FC236}">
                <a16:creationId xmlns:a16="http://schemas.microsoft.com/office/drawing/2014/main" id="{CCCCA0D5-7F8F-887A-DA46-B4DD2843065D}"/>
              </a:ext>
            </a:extLst>
          </p:cNvPr>
          <p:cNvPicPr>
            <a:picLocks noChangeAspect="1"/>
          </p:cNvPicPr>
          <p:nvPr/>
        </p:nvPicPr>
        <p:blipFill>
          <a:blip r:embed="rId4"/>
          <a:stretch>
            <a:fillRect/>
          </a:stretch>
        </p:blipFill>
        <p:spPr>
          <a:xfrm>
            <a:off x="175260" y="1856520"/>
            <a:ext cx="4040124" cy="4260259"/>
          </a:xfrm>
          <a:prstGeom prst="rect">
            <a:avLst/>
          </a:prstGeom>
        </p:spPr>
      </p:pic>
      <p:pic>
        <p:nvPicPr>
          <p:cNvPr id="9" name="Resim 8">
            <a:extLst>
              <a:ext uri="{FF2B5EF4-FFF2-40B4-BE49-F238E27FC236}">
                <a16:creationId xmlns:a16="http://schemas.microsoft.com/office/drawing/2014/main" id="{8E2A9616-2780-C12E-8808-29365FC2DFC2}"/>
              </a:ext>
            </a:extLst>
          </p:cNvPr>
          <p:cNvPicPr>
            <a:picLocks noChangeAspect="1"/>
          </p:cNvPicPr>
          <p:nvPr/>
        </p:nvPicPr>
        <p:blipFill>
          <a:blip r:embed="rId5"/>
          <a:stretch>
            <a:fillRect/>
          </a:stretch>
        </p:blipFill>
        <p:spPr>
          <a:xfrm>
            <a:off x="4367411" y="1862137"/>
            <a:ext cx="3898765" cy="4333424"/>
          </a:xfrm>
          <a:prstGeom prst="rect">
            <a:avLst/>
          </a:prstGeom>
        </p:spPr>
      </p:pic>
      <p:pic>
        <p:nvPicPr>
          <p:cNvPr id="13" name="Resim 12">
            <a:extLst>
              <a:ext uri="{FF2B5EF4-FFF2-40B4-BE49-F238E27FC236}">
                <a16:creationId xmlns:a16="http://schemas.microsoft.com/office/drawing/2014/main" id="{13A2FDD6-F132-BC79-0E47-D20D6CC9A31B}"/>
              </a:ext>
            </a:extLst>
          </p:cNvPr>
          <p:cNvPicPr>
            <a:picLocks noChangeAspect="1"/>
          </p:cNvPicPr>
          <p:nvPr/>
        </p:nvPicPr>
        <p:blipFill>
          <a:blip r:embed="rId6"/>
          <a:stretch>
            <a:fillRect/>
          </a:stretch>
        </p:blipFill>
        <p:spPr>
          <a:xfrm>
            <a:off x="8380491" y="1856519"/>
            <a:ext cx="2217405" cy="4305137"/>
          </a:xfrm>
          <a:prstGeom prst="rect">
            <a:avLst/>
          </a:prstGeom>
        </p:spPr>
      </p:pic>
    </p:spTree>
    <p:extLst>
      <p:ext uri="{BB962C8B-B14F-4D97-AF65-F5344CB8AC3E}">
        <p14:creationId xmlns:p14="http://schemas.microsoft.com/office/powerpoint/2010/main" val="978963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40</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Kurulumları yapın ve kütüphaneleri </a:t>
            </a:r>
            <a:r>
              <a:rPr lang="tr-TR" dirty="0" err="1">
                <a:effectLst/>
                <a:latin typeface="Söhne"/>
              </a:rPr>
              <a:t>import</a:t>
            </a:r>
            <a:r>
              <a:rPr lang="tr-TR" dirty="0">
                <a:effectLst/>
                <a:latin typeface="Söhne"/>
              </a:rPr>
              <a:t> edin.</a:t>
            </a: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python</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version</a:t>
            </a:r>
            <a:endParaRPr lang="tr-TR" b="0" dirty="0">
              <a:solidFill>
                <a:srgbClr val="000000"/>
              </a:solidFill>
              <a:effectLst/>
              <a:latin typeface="Courier New" panose="02070309020205020404" pitchFamily="49" charset="0"/>
            </a:endParaRP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pip</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install</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upgrade</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pip</a:t>
            </a:r>
            <a:endParaRPr lang="tr-TR" b="0" dirty="0">
              <a:solidFill>
                <a:srgbClr val="000000"/>
              </a:solidFill>
              <a:effectLst/>
              <a:latin typeface="Courier New" panose="02070309020205020404" pitchFamily="49" charset="0"/>
            </a:endParaRP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pip</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install</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mediapipe</a:t>
            </a:r>
            <a:r>
              <a:rPr lang="tr-TR" b="0" dirty="0">
                <a:solidFill>
                  <a:srgbClr val="000000"/>
                </a:solidFill>
                <a:effectLst/>
                <a:latin typeface="Courier New" panose="02070309020205020404" pitchFamily="49" charset="0"/>
              </a:rPr>
              <a:t>-model-</a:t>
            </a:r>
            <a:r>
              <a:rPr lang="tr-TR" b="0" dirty="0" err="1">
                <a:solidFill>
                  <a:srgbClr val="000000"/>
                </a:solidFill>
                <a:effectLst/>
                <a:latin typeface="Courier New" panose="02070309020205020404" pitchFamily="49" charset="0"/>
              </a:rPr>
              <a:t>maker</a:t>
            </a:r>
            <a:endParaRPr lang="tr-TR" b="0" dirty="0">
              <a:solidFill>
                <a:srgbClr val="000000"/>
              </a:solidFill>
              <a:effectLst/>
              <a:latin typeface="Courier New" panose="02070309020205020404" pitchFamily="49" charset="0"/>
            </a:endParaRPr>
          </a:p>
          <a:p>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google.colab</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files</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os</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json</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tensorflow</a:t>
            </a:r>
            <a:r>
              <a:rPr lang="tr-TR" b="0" dirty="0">
                <a:solidFill>
                  <a:srgbClr val="000000"/>
                </a:solidFill>
                <a:effectLst/>
                <a:latin typeface="Courier New" panose="02070309020205020404" pitchFamily="49" charset="0"/>
              </a:rPr>
              <a:t> </a:t>
            </a:r>
            <a:r>
              <a:rPr lang="tr-TR" b="0" dirty="0">
                <a:solidFill>
                  <a:srgbClr val="AF00DB"/>
                </a:solidFill>
                <a:effectLst/>
                <a:latin typeface="Courier New" panose="02070309020205020404" pitchFamily="49" charset="0"/>
              </a:rPr>
              <a:t>as</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tf</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assert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tf</a:t>
            </a:r>
            <a:r>
              <a:rPr lang="tr-TR" b="0" dirty="0">
                <a:solidFill>
                  <a:srgbClr val="000000"/>
                </a:solidFill>
                <a:effectLst/>
                <a:latin typeface="Courier New" panose="02070309020205020404" pitchFamily="49" charset="0"/>
              </a:rPr>
              <a:t>.</a:t>
            </a:r>
            <a:r>
              <a:rPr lang="tr-TR" b="0" dirty="0">
                <a:solidFill>
                  <a:srgbClr val="001080"/>
                </a:solidFill>
                <a:effectLst/>
                <a:latin typeface="Courier New" panose="02070309020205020404" pitchFamily="49" charset="0"/>
              </a:rPr>
              <a:t>__</a:t>
            </a:r>
            <a:r>
              <a:rPr lang="tr-TR" b="0" dirty="0" err="1">
                <a:solidFill>
                  <a:srgbClr val="001080"/>
                </a:solidFill>
                <a:effectLst/>
                <a:latin typeface="Courier New" panose="02070309020205020404" pitchFamily="49" charset="0"/>
              </a:rPr>
              <a:t>version</a:t>
            </a:r>
            <a:r>
              <a:rPr lang="tr-TR" b="0" dirty="0">
                <a:solidFill>
                  <a:srgbClr val="001080"/>
                </a:solidFill>
                <a:effectLst/>
                <a:latin typeface="Courier New" panose="02070309020205020404" pitchFamily="49" charset="0"/>
              </a:rPr>
              <a:t>__</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startswith</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'2'</a:t>
            </a:r>
            <a:r>
              <a:rPr lang="tr-TR" b="0" dirty="0">
                <a:solidFill>
                  <a:srgbClr val="000000"/>
                </a:solidFill>
                <a:effectLst/>
                <a:latin typeface="Courier New" panose="02070309020205020404" pitchFamily="49" charset="0"/>
              </a:rPr>
              <a:t>)</a:t>
            </a: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mediapipe_model_maker</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object_detector</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google.colab</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drive</a:t>
            </a:r>
            <a:endParaRPr lang="tr-TR" b="0" dirty="0">
              <a:solidFill>
                <a:srgbClr val="000000"/>
              </a:solidFill>
              <a:effectLst/>
              <a:latin typeface="Courier New" panose="02070309020205020404" pitchFamily="49" charset="0"/>
            </a:endParaRPr>
          </a:p>
          <a:p>
            <a:r>
              <a:rPr lang="tr-TR" b="0" dirty="0" err="1">
                <a:solidFill>
                  <a:srgbClr val="000000"/>
                </a:solidFill>
                <a:effectLst/>
                <a:latin typeface="Courier New" panose="02070309020205020404" pitchFamily="49" charset="0"/>
              </a:rPr>
              <a:t>drive.mount</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content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drive</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1137974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41</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Kurulumları yapın ve kütüphaneleri </a:t>
            </a:r>
            <a:r>
              <a:rPr lang="tr-TR" dirty="0" err="1">
                <a:effectLst/>
                <a:latin typeface="Söhne"/>
              </a:rPr>
              <a:t>import</a:t>
            </a:r>
            <a:r>
              <a:rPr lang="tr-TR" dirty="0">
                <a:effectLst/>
                <a:latin typeface="Söhne"/>
              </a:rPr>
              <a:t> edin.</a:t>
            </a: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python</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version</a:t>
            </a:r>
            <a:endParaRPr lang="tr-TR" b="0" dirty="0">
              <a:solidFill>
                <a:srgbClr val="000000"/>
              </a:solidFill>
              <a:effectLst/>
              <a:latin typeface="Courier New" panose="02070309020205020404" pitchFamily="49" charset="0"/>
            </a:endParaRP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pip</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install</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upgrade</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pip</a:t>
            </a:r>
            <a:endParaRPr lang="tr-TR" b="0" dirty="0">
              <a:solidFill>
                <a:srgbClr val="000000"/>
              </a:solidFill>
              <a:effectLst/>
              <a:latin typeface="Courier New" panose="02070309020205020404" pitchFamily="49" charset="0"/>
            </a:endParaRPr>
          </a:p>
          <a:p>
            <a:r>
              <a:rPr lang="tr-TR" b="0" dirty="0">
                <a:solidFill>
                  <a:srgbClr val="0000FF"/>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pip</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install</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mediapipe</a:t>
            </a:r>
            <a:r>
              <a:rPr lang="tr-TR" b="0" dirty="0">
                <a:solidFill>
                  <a:srgbClr val="000000"/>
                </a:solidFill>
                <a:effectLst/>
                <a:latin typeface="Courier New" panose="02070309020205020404" pitchFamily="49" charset="0"/>
              </a:rPr>
              <a:t>-model-</a:t>
            </a:r>
            <a:r>
              <a:rPr lang="tr-TR" b="0" dirty="0" err="1">
                <a:solidFill>
                  <a:srgbClr val="000000"/>
                </a:solidFill>
                <a:effectLst/>
                <a:latin typeface="Courier New" panose="02070309020205020404" pitchFamily="49" charset="0"/>
              </a:rPr>
              <a:t>maker</a:t>
            </a:r>
            <a:endParaRPr lang="tr-TR" b="0" dirty="0">
              <a:solidFill>
                <a:srgbClr val="000000"/>
              </a:solidFill>
              <a:effectLst/>
              <a:latin typeface="Courier New" panose="02070309020205020404" pitchFamily="49" charset="0"/>
            </a:endParaRPr>
          </a:p>
          <a:p>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google.colab</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files</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os</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json</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tensorflow</a:t>
            </a:r>
            <a:r>
              <a:rPr lang="tr-TR" b="0" dirty="0">
                <a:solidFill>
                  <a:srgbClr val="000000"/>
                </a:solidFill>
                <a:effectLst/>
                <a:latin typeface="Courier New" panose="02070309020205020404" pitchFamily="49" charset="0"/>
              </a:rPr>
              <a:t> </a:t>
            </a:r>
            <a:r>
              <a:rPr lang="tr-TR" b="0" dirty="0">
                <a:solidFill>
                  <a:srgbClr val="AF00DB"/>
                </a:solidFill>
                <a:effectLst/>
                <a:latin typeface="Courier New" panose="02070309020205020404" pitchFamily="49" charset="0"/>
              </a:rPr>
              <a:t>as</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tf</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assert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tf</a:t>
            </a:r>
            <a:r>
              <a:rPr lang="tr-TR" b="0" dirty="0">
                <a:solidFill>
                  <a:srgbClr val="000000"/>
                </a:solidFill>
                <a:effectLst/>
                <a:latin typeface="Courier New" panose="02070309020205020404" pitchFamily="49" charset="0"/>
              </a:rPr>
              <a:t>.</a:t>
            </a:r>
            <a:r>
              <a:rPr lang="tr-TR" b="0" dirty="0">
                <a:solidFill>
                  <a:srgbClr val="001080"/>
                </a:solidFill>
                <a:effectLst/>
                <a:latin typeface="Courier New" panose="02070309020205020404" pitchFamily="49" charset="0"/>
              </a:rPr>
              <a:t>__</a:t>
            </a:r>
            <a:r>
              <a:rPr lang="tr-TR" b="0" dirty="0" err="1">
                <a:solidFill>
                  <a:srgbClr val="001080"/>
                </a:solidFill>
                <a:effectLst/>
                <a:latin typeface="Courier New" panose="02070309020205020404" pitchFamily="49" charset="0"/>
              </a:rPr>
              <a:t>version</a:t>
            </a:r>
            <a:r>
              <a:rPr lang="tr-TR" b="0" dirty="0">
                <a:solidFill>
                  <a:srgbClr val="001080"/>
                </a:solidFill>
                <a:effectLst/>
                <a:latin typeface="Courier New" panose="02070309020205020404" pitchFamily="49" charset="0"/>
              </a:rPr>
              <a:t>__</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startswith</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'2'</a:t>
            </a:r>
            <a:r>
              <a:rPr lang="tr-TR" b="0" dirty="0">
                <a:solidFill>
                  <a:srgbClr val="000000"/>
                </a:solidFill>
                <a:effectLst/>
                <a:latin typeface="Courier New" panose="02070309020205020404" pitchFamily="49" charset="0"/>
              </a:rPr>
              <a:t>)</a:t>
            </a: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mediapipe_model_maker</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object_detector</a:t>
            </a:r>
            <a:endParaRPr lang="tr-TR" b="0" dirty="0">
              <a:solidFill>
                <a:srgbClr val="000000"/>
              </a:solidFill>
              <a:effectLst/>
              <a:latin typeface="Courier New" panose="02070309020205020404" pitchFamily="49" charset="0"/>
            </a:endParaRPr>
          </a:p>
          <a:p>
            <a:r>
              <a:rPr lang="tr-TR" b="0" dirty="0" err="1">
                <a:solidFill>
                  <a:srgbClr val="AF00DB"/>
                </a:solidFill>
                <a:effectLst/>
                <a:latin typeface="Courier New" panose="02070309020205020404" pitchFamily="49" charset="0"/>
              </a:rPr>
              <a:t>from</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google.colab</a:t>
            </a:r>
            <a:r>
              <a:rPr lang="tr-TR" b="0" dirty="0">
                <a:solidFill>
                  <a:srgbClr val="000000"/>
                </a:solidFill>
                <a:effectLst/>
                <a:latin typeface="Courier New" panose="02070309020205020404" pitchFamily="49" charset="0"/>
              </a:rPr>
              <a:t> </a:t>
            </a:r>
            <a:r>
              <a:rPr lang="tr-TR" b="0" dirty="0" err="1">
                <a:solidFill>
                  <a:srgbClr val="AF00DB"/>
                </a:solidFill>
                <a:effectLst/>
                <a:latin typeface="Courier New" panose="02070309020205020404" pitchFamily="49" charset="0"/>
              </a:rPr>
              <a:t>import</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drive</a:t>
            </a:r>
            <a:endParaRPr lang="tr-TR" b="0" dirty="0">
              <a:solidFill>
                <a:srgbClr val="000000"/>
              </a:solidFill>
              <a:effectLst/>
              <a:latin typeface="Courier New" panose="02070309020205020404" pitchFamily="49" charset="0"/>
            </a:endParaRPr>
          </a:p>
          <a:p>
            <a:r>
              <a:rPr lang="tr-TR" b="0" dirty="0" err="1">
                <a:solidFill>
                  <a:srgbClr val="000000"/>
                </a:solidFill>
                <a:effectLst/>
                <a:latin typeface="Courier New" panose="02070309020205020404" pitchFamily="49" charset="0"/>
              </a:rPr>
              <a:t>drive.mount</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content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drive</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3986929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42</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Veri Kümesini hazırlayın. </a:t>
            </a:r>
            <a:r>
              <a:rPr lang="tr-TR" dirty="0" err="1">
                <a:effectLst/>
                <a:latin typeface="Söhne"/>
              </a:rPr>
              <a:t>Path’leri</a:t>
            </a:r>
            <a:r>
              <a:rPr lang="tr-TR" dirty="0">
                <a:effectLst/>
                <a:latin typeface="Söhne"/>
              </a:rPr>
              <a:t> kendinize göre düzenleyin.</a:t>
            </a:r>
          </a:p>
          <a:p>
            <a:r>
              <a:rPr lang="tr-TR" b="0" dirty="0" err="1">
                <a:effectLst/>
                <a:latin typeface="Courier New" panose="02070309020205020404" pitchFamily="49" charset="0"/>
              </a:rPr>
              <a:t>train_data</a:t>
            </a:r>
            <a:r>
              <a:rPr lang="tr-TR" b="0" dirty="0">
                <a:effectLst/>
                <a:latin typeface="Courier New" panose="02070309020205020404" pitchFamily="49" charset="0"/>
              </a:rPr>
              <a:t>=</a:t>
            </a:r>
            <a:r>
              <a:rPr lang="tr-TR" b="0" dirty="0" err="1">
                <a:effectLst/>
                <a:latin typeface="Courier New" panose="02070309020205020404" pitchFamily="49" charset="0"/>
              </a:rPr>
              <a:t>object_detector.Dataset.from_pascal_voc_folder</a:t>
            </a:r>
            <a:r>
              <a:rPr lang="tr-TR" b="0" dirty="0">
                <a:effectLst/>
                <a:latin typeface="Courier New" panose="02070309020205020404" pitchFamily="49" charset="0"/>
              </a:rPr>
              <a:t>("</a:t>
            </a:r>
            <a:r>
              <a:rPr lang="tr-TR" b="0" dirty="0" err="1">
                <a:effectLst/>
                <a:latin typeface="Courier New" panose="02070309020205020404" pitchFamily="49" charset="0"/>
              </a:rPr>
              <a:t>drive</a:t>
            </a:r>
            <a:r>
              <a:rPr lang="tr-TR" b="0" dirty="0">
                <a:effectLst/>
                <a:latin typeface="Courier New" panose="02070309020205020404" pitchFamily="49" charset="0"/>
              </a:rPr>
              <a:t>/My Drive/</a:t>
            </a:r>
            <a:r>
              <a:rPr lang="tr-TR" b="0" dirty="0" err="1">
                <a:effectLst/>
                <a:latin typeface="Courier New" panose="02070309020205020404" pitchFamily="49" charset="0"/>
              </a:rPr>
              <a:t>MediaPipeColabUygulamalar</a:t>
            </a:r>
            <a:r>
              <a:rPr lang="tr-TR" b="0" dirty="0">
                <a:effectLst/>
                <a:latin typeface="Courier New" panose="02070309020205020404" pitchFamily="49" charset="0"/>
              </a:rPr>
              <a:t>/</a:t>
            </a:r>
            <a:r>
              <a:rPr lang="tr-TR" b="0" dirty="0" err="1">
                <a:effectLst/>
                <a:latin typeface="Courier New" panose="02070309020205020404" pitchFamily="49" charset="0"/>
              </a:rPr>
              <a:t>origa</a:t>
            </a:r>
            <a:r>
              <a:rPr lang="tr-TR" b="0" dirty="0">
                <a:effectLst/>
                <a:latin typeface="Courier New" panose="02070309020205020404" pitchFamily="49" charset="0"/>
              </a:rPr>
              <a:t>/</a:t>
            </a:r>
            <a:r>
              <a:rPr lang="tr-TR" b="0" dirty="0" err="1">
                <a:effectLst/>
                <a:latin typeface="Courier New" panose="02070309020205020404" pitchFamily="49" charset="0"/>
              </a:rPr>
              <a:t>train</a:t>
            </a:r>
            <a:r>
              <a:rPr lang="tr-TR" b="0" dirty="0">
                <a:effectLst/>
                <a:latin typeface="Courier New" panose="02070309020205020404" pitchFamily="49" charset="0"/>
              </a:rPr>
              <a:t>")</a:t>
            </a:r>
          </a:p>
          <a:p>
            <a:r>
              <a:rPr lang="tr-TR" b="0" dirty="0" err="1">
                <a:effectLst/>
                <a:latin typeface="Courier New" panose="02070309020205020404" pitchFamily="49" charset="0"/>
              </a:rPr>
              <a:t>validation_data</a:t>
            </a:r>
            <a:r>
              <a:rPr lang="tr-TR" b="0" dirty="0">
                <a:effectLst/>
                <a:latin typeface="Courier New" panose="02070309020205020404" pitchFamily="49" charset="0"/>
              </a:rPr>
              <a:t> = </a:t>
            </a:r>
            <a:r>
              <a:rPr lang="tr-TR" b="0" dirty="0" err="1">
                <a:effectLst/>
                <a:latin typeface="Courier New" panose="02070309020205020404" pitchFamily="49" charset="0"/>
              </a:rPr>
              <a:t>object_detector.Dataset.from_pascal_voc_folder</a:t>
            </a:r>
            <a:r>
              <a:rPr lang="tr-TR" b="0" dirty="0">
                <a:effectLst/>
                <a:latin typeface="Courier New" panose="02070309020205020404" pitchFamily="49" charset="0"/>
              </a:rPr>
              <a:t>("</a:t>
            </a:r>
            <a:r>
              <a:rPr lang="tr-TR" b="0" dirty="0" err="1">
                <a:effectLst/>
                <a:latin typeface="Courier New" panose="02070309020205020404" pitchFamily="49" charset="0"/>
              </a:rPr>
              <a:t>drive</a:t>
            </a:r>
            <a:r>
              <a:rPr lang="tr-TR" b="0" dirty="0">
                <a:effectLst/>
                <a:latin typeface="Courier New" panose="02070309020205020404" pitchFamily="49" charset="0"/>
              </a:rPr>
              <a:t>/My Drive/</a:t>
            </a:r>
            <a:r>
              <a:rPr lang="tr-TR" b="0" dirty="0" err="1">
                <a:effectLst/>
                <a:latin typeface="Courier New" panose="02070309020205020404" pitchFamily="49" charset="0"/>
              </a:rPr>
              <a:t>MediaPipeColabUygulamalar</a:t>
            </a:r>
            <a:r>
              <a:rPr lang="tr-TR" b="0" dirty="0">
                <a:effectLst/>
                <a:latin typeface="Courier New" panose="02070309020205020404" pitchFamily="49" charset="0"/>
              </a:rPr>
              <a:t>/</a:t>
            </a:r>
            <a:r>
              <a:rPr lang="tr-TR" b="0" dirty="0" err="1">
                <a:effectLst/>
                <a:latin typeface="Courier New" panose="02070309020205020404" pitchFamily="49" charset="0"/>
              </a:rPr>
              <a:t>origa</a:t>
            </a:r>
            <a:r>
              <a:rPr lang="tr-TR" b="0" dirty="0">
                <a:effectLst/>
                <a:latin typeface="Courier New" panose="02070309020205020404" pitchFamily="49" charset="0"/>
              </a:rPr>
              <a:t>/</a:t>
            </a:r>
            <a:r>
              <a:rPr lang="tr-TR" b="0" dirty="0" err="1">
                <a:effectLst/>
                <a:latin typeface="Courier New" panose="02070309020205020404" pitchFamily="49" charset="0"/>
              </a:rPr>
              <a:t>validation</a:t>
            </a:r>
            <a:r>
              <a:rPr lang="tr-TR" b="0" dirty="0">
                <a:effectLst/>
                <a:latin typeface="Courier New" panose="02070309020205020404" pitchFamily="49" charset="0"/>
              </a:rPr>
              <a:t>")</a:t>
            </a:r>
          </a:p>
          <a:p>
            <a:r>
              <a:rPr lang="tr-TR" b="0" dirty="0" err="1">
                <a:effectLst/>
                <a:latin typeface="Courier New" panose="02070309020205020404" pitchFamily="49" charset="0"/>
              </a:rPr>
              <a:t>print</a:t>
            </a:r>
            <a:r>
              <a:rPr lang="tr-TR" b="0" dirty="0">
                <a:effectLst/>
                <a:latin typeface="Courier New" panose="02070309020205020404" pitchFamily="49" charset="0"/>
              </a:rPr>
              <a:t>("</a:t>
            </a:r>
            <a:r>
              <a:rPr lang="tr-TR" b="0" dirty="0" err="1">
                <a:effectLst/>
                <a:latin typeface="Courier New" panose="02070309020205020404" pitchFamily="49" charset="0"/>
              </a:rPr>
              <a:t>train_data</a:t>
            </a:r>
            <a:r>
              <a:rPr lang="tr-TR" b="0" dirty="0">
                <a:effectLst/>
                <a:latin typeface="Courier New" panose="02070309020205020404" pitchFamily="49" charset="0"/>
              </a:rPr>
              <a:t> size: ", </a:t>
            </a:r>
            <a:r>
              <a:rPr lang="tr-TR" b="0" dirty="0" err="1">
                <a:effectLst/>
                <a:latin typeface="Courier New" panose="02070309020205020404" pitchFamily="49" charset="0"/>
              </a:rPr>
              <a:t>train_data.size</a:t>
            </a:r>
            <a:r>
              <a:rPr lang="tr-TR" b="0" dirty="0">
                <a:effectLst/>
                <a:latin typeface="Courier New" panose="02070309020205020404" pitchFamily="49" charset="0"/>
              </a:rPr>
              <a:t>)</a:t>
            </a:r>
          </a:p>
          <a:p>
            <a:r>
              <a:rPr lang="tr-TR" b="0" dirty="0" err="1">
                <a:effectLst/>
                <a:latin typeface="Courier New" panose="02070309020205020404" pitchFamily="49" charset="0"/>
              </a:rPr>
              <a:t>print</a:t>
            </a:r>
            <a:r>
              <a:rPr lang="tr-TR" b="0" dirty="0">
                <a:effectLst/>
                <a:latin typeface="Courier New" panose="02070309020205020404" pitchFamily="49" charset="0"/>
              </a:rPr>
              <a:t>("</a:t>
            </a:r>
            <a:r>
              <a:rPr lang="tr-TR" b="0" dirty="0" err="1">
                <a:effectLst/>
                <a:latin typeface="Courier New" panose="02070309020205020404" pitchFamily="49" charset="0"/>
              </a:rPr>
              <a:t>validation_data</a:t>
            </a:r>
            <a:r>
              <a:rPr lang="tr-TR" b="0" dirty="0">
                <a:effectLst/>
                <a:latin typeface="Courier New" panose="02070309020205020404" pitchFamily="49" charset="0"/>
              </a:rPr>
              <a:t> size: ", </a:t>
            </a:r>
            <a:r>
              <a:rPr lang="tr-TR" b="0" dirty="0" err="1">
                <a:effectLst/>
                <a:latin typeface="Courier New" panose="02070309020205020404" pitchFamily="49" charset="0"/>
              </a:rPr>
              <a:t>validation_data.size</a:t>
            </a:r>
            <a:r>
              <a:rPr lang="tr-TR" b="0" dirty="0">
                <a:effectLst/>
                <a:latin typeface="Courier New" panose="02070309020205020404" pitchFamily="49" charset="0"/>
              </a:rPr>
              <a:t>)</a:t>
            </a:r>
          </a:p>
          <a:p>
            <a:r>
              <a:rPr lang="fr-FR" b="0" dirty="0" err="1">
                <a:solidFill>
                  <a:srgbClr val="795E26"/>
                </a:solidFill>
                <a:effectLst/>
                <a:latin typeface="Courier New" panose="02070309020205020404" pitchFamily="49" charset="0"/>
              </a:rPr>
              <a:t>print</a:t>
            </a:r>
            <a:r>
              <a:rPr lang="fr-FR" b="0" dirty="0">
                <a:solidFill>
                  <a:srgbClr val="000000"/>
                </a:solidFill>
                <a:effectLst/>
                <a:latin typeface="Courier New" panose="02070309020205020404" pitchFamily="49" charset="0"/>
              </a:rPr>
              <a:t>(</a:t>
            </a:r>
            <a:r>
              <a:rPr lang="fr-FR" b="0" dirty="0" err="1">
                <a:solidFill>
                  <a:srgbClr val="000000"/>
                </a:solidFill>
                <a:effectLst/>
                <a:latin typeface="Courier New" panose="02070309020205020404" pitchFamily="49" charset="0"/>
              </a:rPr>
              <a:t>train_data.label_names</a:t>
            </a:r>
            <a:r>
              <a:rPr lang="fr-FR" b="0" dirty="0">
                <a:solidFill>
                  <a:srgbClr val="000000"/>
                </a:solidFill>
                <a:effectLst/>
                <a:latin typeface="Courier New" panose="02070309020205020404" pitchFamily="49" charset="0"/>
              </a:rPr>
              <a:t>)</a:t>
            </a:r>
          </a:p>
          <a:p>
            <a:r>
              <a:rPr lang="fr-FR" b="0" dirty="0" err="1">
                <a:solidFill>
                  <a:srgbClr val="795E26"/>
                </a:solidFill>
                <a:effectLst/>
                <a:latin typeface="Courier New" panose="02070309020205020404" pitchFamily="49" charset="0"/>
              </a:rPr>
              <a:t>print</a:t>
            </a:r>
            <a:r>
              <a:rPr lang="fr-FR" b="0" dirty="0">
                <a:solidFill>
                  <a:srgbClr val="000000"/>
                </a:solidFill>
                <a:effectLst/>
                <a:latin typeface="Courier New" panose="02070309020205020404" pitchFamily="49" charset="0"/>
              </a:rPr>
              <a:t>(</a:t>
            </a:r>
            <a:r>
              <a:rPr lang="fr-FR" b="0" dirty="0" err="1">
                <a:solidFill>
                  <a:srgbClr val="000000"/>
                </a:solidFill>
                <a:effectLst/>
                <a:latin typeface="Courier New" panose="02070309020205020404" pitchFamily="49" charset="0"/>
              </a:rPr>
              <a:t>train_data.size</a:t>
            </a:r>
            <a:r>
              <a:rPr lang="fr-FR" b="0" dirty="0">
                <a:solidFill>
                  <a:srgbClr val="000000"/>
                </a:solidFill>
                <a:effectLst/>
                <a:latin typeface="Courier New" panose="02070309020205020404" pitchFamily="49" charset="0"/>
              </a:rPr>
              <a:t>)</a:t>
            </a:r>
          </a:p>
          <a:p>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4BB443D3-4984-B5E4-04A7-EA8E01682DCD}"/>
              </a:ext>
            </a:extLst>
          </p:cNvPr>
          <p:cNvPicPr>
            <a:picLocks noChangeAspect="1"/>
          </p:cNvPicPr>
          <p:nvPr/>
        </p:nvPicPr>
        <p:blipFill>
          <a:blip r:embed="rId3"/>
          <a:stretch>
            <a:fillRect/>
          </a:stretch>
        </p:blipFill>
        <p:spPr>
          <a:xfrm>
            <a:off x="6903649" y="4849262"/>
            <a:ext cx="4582345" cy="744142"/>
          </a:xfrm>
          <a:prstGeom prst="rect">
            <a:avLst/>
          </a:prstGeom>
        </p:spPr>
      </p:pic>
      <p:pic>
        <p:nvPicPr>
          <p:cNvPr id="6" name="Resim 5">
            <a:extLst>
              <a:ext uri="{FF2B5EF4-FFF2-40B4-BE49-F238E27FC236}">
                <a16:creationId xmlns:a16="http://schemas.microsoft.com/office/drawing/2014/main" id="{40E8E827-CEF9-C427-DF91-611F8752B0A2}"/>
              </a:ext>
            </a:extLst>
          </p:cNvPr>
          <p:cNvPicPr>
            <a:picLocks noChangeAspect="1"/>
          </p:cNvPicPr>
          <p:nvPr/>
        </p:nvPicPr>
        <p:blipFill>
          <a:blip r:embed="rId4"/>
          <a:stretch>
            <a:fillRect/>
          </a:stretch>
        </p:blipFill>
        <p:spPr>
          <a:xfrm>
            <a:off x="7061529" y="5681628"/>
            <a:ext cx="3585285" cy="674722"/>
          </a:xfrm>
          <a:prstGeom prst="rect">
            <a:avLst/>
          </a:prstGeom>
        </p:spPr>
      </p:pic>
    </p:spTree>
    <p:extLst>
      <p:ext uri="{BB962C8B-B14F-4D97-AF65-F5344CB8AC3E}">
        <p14:creationId xmlns:p14="http://schemas.microsoft.com/office/powerpoint/2010/main" val="3947217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43</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Veri Kümesini hazırlayın. </a:t>
            </a:r>
            <a:r>
              <a:rPr lang="tr-TR" dirty="0" err="1">
                <a:effectLst/>
                <a:latin typeface="Söhne"/>
              </a:rPr>
              <a:t>Path’leri</a:t>
            </a:r>
            <a:r>
              <a:rPr lang="tr-TR" dirty="0">
                <a:effectLst/>
                <a:latin typeface="Söhne"/>
              </a:rPr>
              <a:t> kendinize göre düzenleyin.</a:t>
            </a:r>
          </a:p>
          <a:p>
            <a:r>
              <a:rPr lang="tr-TR" b="0" dirty="0" err="1">
                <a:effectLst/>
                <a:latin typeface="Courier New" panose="02070309020205020404" pitchFamily="49" charset="0"/>
              </a:rPr>
              <a:t>train_data</a:t>
            </a:r>
            <a:r>
              <a:rPr lang="tr-TR" b="0" dirty="0">
                <a:effectLst/>
                <a:latin typeface="Courier New" panose="02070309020205020404" pitchFamily="49" charset="0"/>
              </a:rPr>
              <a:t>=</a:t>
            </a:r>
            <a:r>
              <a:rPr lang="tr-TR" b="0" dirty="0" err="1">
                <a:effectLst/>
                <a:latin typeface="Courier New" panose="02070309020205020404" pitchFamily="49" charset="0"/>
              </a:rPr>
              <a:t>object_detector.Dataset.from_pascal_voc_folder</a:t>
            </a:r>
            <a:r>
              <a:rPr lang="tr-TR" b="0" dirty="0">
                <a:effectLst/>
                <a:latin typeface="Courier New" panose="02070309020205020404" pitchFamily="49" charset="0"/>
              </a:rPr>
              <a:t>("</a:t>
            </a:r>
            <a:r>
              <a:rPr lang="tr-TR" b="0" dirty="0" err="1">
                <a:effectLst/>
                <a:latin typeface="Courier New" panose="02070309020205020404" pitchFamily="49" charset="0"/>
              </a:rPr>
              <a:t>drive</a:t>
            </a:r>
            <a:r>
              <a:rPr lang="tr-TR" b="0" dirty="0">
                <a:effectLst/>
                <a:latin typeface="Courier New" panose="02070309020205020404" pitchFamily="49" charset="0"/>
              </a:rPr>
              <a:t>/My Drive/</a:t>
            </a:r>
            <a:r>
              <a:rPr lang="tr-TR" b="0" dirty="0" err="1">
                <a:effectLst/>
                <a:latin typeface="Courier New" panose="02070309020205020404" pitchFamily="49" charset="0"/>
              </a:rPr>
              <a:t>MediaPipeColabUygulamalar</a:t>
            </a:r>
            <a:r>
              <a:rPr lang="tr-TR" b="0" dirty="0">
                <a:effectLst/>
                <a:latin typeface="Courier New" panose="02070309020205020404" pitchFamily="49" charset="0"/>
              </a:rPr>
              <a:t>/</a:t>
            </a:r>
            <a:r>
              <a:rPr lang="tr-TR" b="0" dirty="0" err="1">
                <a:effectLst/>
                <a:latin typeface="Courier New" panose="02070309020205020404" pitchFamily="49" charset="0"/>
              </a:rPr>
              <a:t>origa</a:t>
            </a:r>
            <a:r>
              <a:rPr lang="tr-TR" b="0" dirty="0">
                <a:effectLst/>
                <a:latin typeface="Courier New" panose="02070309020205020404" pitchFamily="49" charset="0"/>
              </a:rPr>
              <a:t>/</a:t>
            </a:r>
            <a:r>
              <a:rPr lang="tr-TR" b="0" dirty="0" err="1">
                <a:effectLst/>
                <a:latin typeface="Courier New" panose="02070309020205020404" pitchFamily="49" charset="0"/>
              </a:rPr>
              <a:t>train</a:t>
            </a:r>
            <a:r>
              <a:rPr lang="tr-TR" b="0" dirty="0">
                <a:effectLst/>
                <a:latin typeface="Courier New" panose="02070309020205020404" pitchFamily="49" charset="0"/>
              </a:rPr>
              <a:t>")</a:t>
            </a:r>
          </a:p>
          <a:p>
            <a:r>
              <a:rPr lang="tr-TR" b="0" dirty="0" err="1">
                <a:effectLst/>
                <a:latin typeface="Courier New" panose="02070309020205020404" pitchFamily="49" charset="0"/>
              </a:rPr>
              <a:t>validation_data</a:t>
            </a:r>
            <a:r>
              <a:rPr lang="tr-TR" b="0" dirty="0">
                <a:effectLst/>
                <a:latin typeface="Courier New" panose="02070309020205020404" pitchFamily="49" charset="0"/>
              </a:rPr>
              <a:t> = </a:t>
            </a:r>
            <a:r>
              <a:rPr lang="tr-TR" b="0" dirty="0" err="1">
                <a:effectLst/>
                <a:latin typeface="Courier New" panose="02070309020205020404" pitchFamily="49" charset="0"/>
              </a:rPr>
              <a:t>object_detector.Dataset.from_pascal_voc_folder</a:t>
            </a:r>
            <a:r>
              <a:rPr lang="tr-TR" b="0" dirty="0">
                <a:effectLst/>
                <a:latin typeface="Courier New" panose="02070309020205020404" pitchFamily="49" charset="0"/>
              </a:rPr>
              <a:t>("</a:t>
            </a:r>
            <a:r>
              <a:rPr lang="tr-TR" b="0" dirty="0" err="1">
                <a:effectLst/>
                <a:latin typeface="Courier New" panose="02070309020205020404" pitchFamily="49" charset="0"/>
              </a:rPr>
              <a:t>drive</a:t>
            </a:r>
            <a:r>
              <a:rPr lang="tr-TR" b="0" dirty="0">
                <a:effectLst/>
                <a:latin typeface="Courier New" panose="02070309020205020404" pitchFamily="49" charset="0"/>
              </a:rPr>
              <a:t>/My Drive/</a:t>
            </a:r>
            <a:r>
              <a:rPr lang="tr-TR" b="0" dirty="0" err="1">
                <a:effectLst/>
                <a:latin typeface="Courier New" panose="02070309020205020404" pitchFamily="49" charset="0"/>
              </a:rPr>
              <a:t>MediaPipeColabUygulamalar</a:t>
            </a:r>
            <a:r>
              <a:rPr lang="tr-TR" b="0" dirty="0">
                <a:effectLst/>
                <a:latin typeface="Courier New" panose="02070309020205020404" pitchFamily="49" charset="0"/>
              </a:rPr>
              <a:t>/</a:t>
            </a:r>
            <a:r>
              <a:rPr lang="tr-TR" b="0" dirty="0" err="1">
                <a:effectLst/>
                <a:latin typeface="Courier New" panose="02070309020205020404" pitchFamily="49" charset="0"/>
              </a:rPr>
              <a:t>origa</a:t>
            </a:r>
            <a:r>
              <a:rPr lang="tr-TR" b="0" dirty="0">
                <a:effectLst/>
                <a:latin typeface="Courier New" panose="02070309020205020404" pitchFamily="49" charset="0"/>
              </a:rPr>
              <a:t>/</a:t>
            </a:r>
            <a:r>
              <a:rPr lang="tr-TR" b="0" dirty="0" err="1">
                <a:effectLst/>
                <a:latin typeface="Courier New" panose="02070309020205020404" pitchFamily="49" charset="0"/>
              </a:rPr>
              <a:t>validation</a:t>
            </a:r>
            <a:r>
              <a:rPr lang="tr-TR" b="0" dirty="0">
                <a:effectLst/>
                <a:latin typeface="Courier New" panose="02070309020205020404" pitchFamily="49" charset="0"/>
              </a:rPr>
              <a:t>")</a:t>
            </a:r>
          </a:p>
          <a:p>
            <a:r>
              <a:rPr lang="tr-TR" b="0" dirty="0" err="1">
                <a:effectLst/>
                <a:latin typeface="Courier New" panose="02070309020205020404" pitchFamily="49" charset="0"/>
              </a:rPr>
              <a:t>print</a:t>
            </a:r>
            <a:r>
              <a:rPr lang="tr-TR" b="0" dirty="0">
                <a:effectLst/>
                <a:latin typeface="Courier New" panose="02070309020205020404" pitchFamily="49" charset="0"/>
              </a:rPr>
              <a:t>("</a:t>
            </a:r>
            <a:r>
              <a:rPr lang="tr-TR" b="0" dirty="0" err="1">
                <a:effectLst/>
                <a:latin typeface="Courier New" panose="02070309020205020404" pitchFamily="49" charset="0"/>
              </a:rPr>
              <a:t>train_data</a:t>
            </a:r>
            <a:r>
              <a:rPr lang="tr-TR" b="0" dirty="0">
                <a:effectLst/>
                <a:latin typeface="Courier New" panose="02070309020205020404" pitchFamily="49" charset="0"/>
              </a:rPr>
              <a:t> size: ", </a:t>
            </a:r>
            <a:r>
              <a:rPr lang="tr-TR" b="0" dirty="0" err="1">
                <a:effectLst/>
                <a:latin typeface="Courier New" panose="02070309020205020404" pitchFamily="49" charset="0"/>
              </a:rPr>
              <a:t>train_data.size</a:t>
            </a:r>
            <a:r>
              <a:rPr lang="tr-TR" b="0" dirty="0">
                <a:effectLst/>
                <a:latin typeface="Courier New" panose="02070309020205020404" pitchFamily="49" charset="0"/>
              </a:rPr>
              <a:t>)</a:t>
            </a:r>
          </a:p>
          <a:p>
            <a:r>
              <a:rPr lang="tr-TR" b="0" dirty="0" err="1">
                <a:effectLst/>
                <a:latin typeface="Courier New" panose="02070309020205020404" pitchFamily="49" charset="0"/>
              </a:rPr>
              <a:t>print</a:t>
            </a:r>
            <a:r>
              <a:rPr lang="tr-TR" b="0" dirty="0">
                <a:effectLst/>
                <a:latin typeface="Courier New" panose="02070309020205020404" pitchFamily="49" charset="0"/>
              </a:rPr>
              <a:t>("</a:t>
            </a:r>
            <a:r>
              <a:rPr lang="tr-TR" b="0" dirty="0" err="1">
                <a:effectLst/>
                <a:latin typeface="Courier New" panose="02070309020205020404" pitchFamily="49" charset="0"/>
              </a:rPr>
              <a:t>validation_data</a:t>
            </a:r>
            <a:r>
              <a:rPr lang="tr-TR" b="0" dirty="0">
                <a:effectLst/>
                <a:latin typeface="Courier New" panose="02070309020205020404" pitchFamily="49" charset="0"/>
              </a:rPr>
              <a:t> size: ", </a:t>
            </a:r>
            <a:r>
              <a:rPr lang="tr-TR" b="0" dirty="0" err="1">
                <a:effectLst/>
                <a:latin typeface="Courier New" panose="02070309020205020404" pitchFamily="49" charset="0"/>
              </a:rPr>
              <a:t>validation_data.size</a:t>
            </a:r>
            <a:r>
              <a:rPr lang="tr-TR" b="0" dirty="0">
                <a:effectLst/>
                <a:latin typeface="Courier New" panose="02070309020205020404" pitchFamily="49" charset="0"/>
              </a:rPr>
              <a:t>)</a:t>
            </a:r>
            <a:endParaRPr lang="tr-TR" sz="2000" dirty="0">
              <a:latin typeface="Calibri" panose="020F0502020204030204" pitchFamily="34" charset="0"/>
              <a:cs typeface="Calibri" panose="020F0502020204030204" pitchFamily="34" charset="0"/>
            </a:endParaRP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1291780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44</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err="1">
                <a:effectLst/>
                <a:latin typeface="Söhne"/>
              </a:rPr>
              <a:t>Hyper</a:t>
            </a:r>
            <a:r>
              <a:rPr lang="tr-TR" dirty="0">
                <a:effectLst/>
                <a:latin typeface="Söhne"/>
              </a:rPr>
              <a:t> parametreleri ayarlayın.</a:t>
            </a:r>
          </a:p>
          <a:p>
            <a:r>
              <a:rPr lang="tr-TR" b="0" dirty="0">
                <a:solidFill>
                  <a:srgbClr val="008000"/>
                </a:solidFill>
                <a:effectLst/>
                <a:latin typeface="Courier New" panose="02070309020205020404" pitchFamily="49" charset="0"/>
              </a:rPr>
              <a:t>#spec = </a:t>
            </a:r>
            <a:r>
              <a:rPr lang="tr-TR" b="0" dirty="0" err="1">
                <a:solidFill>
                  <a:srgbClr val="008000"/>
                </a:solidFill>
                <a:effectLst/>
                <a:latin typeface="Courier New" panose="02070309020205020404" pitchFamily="49" charset="0"/>
              </a:rPr>
              <a:t>object_detector.SupportedModels.MOBILENET_MULTI_AVG</a:t>
            </a:r>
            <a:endParaRPr lang="tr-TR" b="0" dirty="0">
              <a:solidFill>
                <a:srgbClr val="000000"/>
              </a:solidFill>
              <a:effectLst/>
              <a:latin typeface="Courier New" panose="02070309020205020404" pitchFamily="49" charset="0"/>
            </a:endParaRPr>
          </a:p>
          <a:p>
            <a:r>
              <a:rPr lang="tr-TR" b="0" dirty="0" err="1">
                <a:solidFill>
                  <a:srgbClr val="000000"/>
                </a:solidFill>
                <a:effectLst/>
                <a:latin typeface="Courier New" panose="02070309020205020404" pitchFamily="49" charset="0"/>
              </a:rPr>
              <a:t>spec</a:t>
            </a:r>
            <a:r>
              <a:rPr lang="tr-TR" b="0" dirty="0">
                <a:solidFill>
                  <a:srgbClr val="000000"/>
                </a:solidFill>
                <a:effectLst/>
                <a:latin typeface="Courier New" panose="02070309020205020404" pitchFamily="49" charset="0"/>
              </a:rPr>
              <a:t> = object_detector.SupportedModels.MOBILENET_V2</a:t>
            </a:r>
          </a:p>
          <a:p>
            <a:br>
              <a:rPr lang="tr-TR" b="0" dirty="0">
                <a:solidFill>
                  <a:srgbClr val="000000"/>
                </a:solidFill>
                <a:effectLst/>
                <a:latin typeface="Courier New" panose="02070309020205020404" pitchFamily="49" charset="0"/>
              </a:rPr>
            </a:br>
            <a:r>
              <a:rPr lang="tr-TR" b="0" dirty="0" err="1">
                <a:solidFill>
                  <a:srgbClr val="000000"/>
                </a:solidFill>
                <a:effectLst/>
                <a:latin typeface="Courier New" panose="02070309020205020404" pitchFamily="49" charset="0"/>
              </a:rPr>
              <a:t>hparams</a:t>
            </a:r>
            <a:r>
              <a:rPr lang="tr-TR" b="0" dirty="0">
                <a:solidFill>
                  <a:srgbClr val="000000"/>
                </a:solidFill>
                <a:effectLst/>
                <a:latin typeface="Courier New" panose="02070309020205020404" pitchFamily="49" charset="0"/>
              </a:rPr>
              <a:t> = </a:t>
            </a:r>
            <a:r>
              <a:rPr lang="tr-TR" b="0" dirty="0" err="1">
                <a:solidFill>
                  <a:srgbClr val="000000"/>
                </a:solidFill>
                <a:effectLst/>
                <a:latin typeface="Courier New" panose="02070309020205020404" pitchFamily="49" charset="0"/>
              </a:rPr>
              <a:t>object_detector.HParams</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export_dir</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err="1">
                <a:solidFill>
                  <a:srgbClr val="A31515"/>
                </a:solidFill>
                <a:effectLst/>
                <a:latin typeface="Courier New" panose="02070309020205020404" pitchFamily="49" charset="0"/>
              </a:rPr>
              <a:t>exported_model</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r>
              <a:rPr lang="tr-TR" b="0" dirty="0" err="1">
                <a:solidFill>
                  <a:srgbClr val="000000"/>
                </a:solidFill>
                <a:effectLst/>
                <a:latin typeface="Courier New" panose="02070309020205020404" pitchFamily="49" charset="0"/>
              </a:rPr>
              <a:t>options</a:t>
            </a:r>
            <a:r>
              <a:rPr lang="tr-TR" b="0" dirty="0">
                <a:solidFill>
                  <a:srgbClr val="000000"/>
                </a:solidFill>
                <a:effectLst/>
                <a:latin typeface="Courier New" panose="02070309020205020404" pitchFamily="49" charset="0"/>
              </a:rPr>
              <a:t> = </a:t>
            </a:r>
            <a:r>
              <a:rPr lang="tr-TR" b="0" dirty="0" err="1">
                <a:solidFill>
                  <a:srgbClr val="000000"/>
                </a:solidFill>
                <a:effectLst/>
                <a:latin typeface="Courier New" panose="02070309020205020404" pitchFamily="49" charset="0"/>
              </a:rPr>
              <a:t>object_detector.ObjectDetectorOptions</a:t>
            </a:r>
            <a:r>
              <a:rPr lang="tr-TR" b="0" dirty="0">
                <a:solidFill>
                  <a:srgbClr val="000000"/>
                </a:solidFill>
                <a:effectLst/>
                <a:latin typeface="Courier New" panose="02070309020205020404" pitchFamily="49" charset="0"/>
              </a:rPr>
              <a:t>(</a:t>
            </a:r>
          </a:p>
          <a:p>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supported_model</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spec</a:t>
            </a:r>
            <a:r>
              <a:rPr lang="tr-TR" b="0" dirty="0">
                <a:solidFill>
                  <a:srgbClr val="000000"/>
                </a:solidFill>
                <a:effectLst/>
                <a:latin typeface="Courier New" panose="02070309020205020404" pitchFamily="49" charset="0"/>
              </a:rPr>
              <a:t>,</a:t>
            </a:r>
          </a:p>
          <a:p>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hparams</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hparams</a:t>
            </a:r>
            <a:endParaRPr lang="tr-TR" b="0" dirty="0">
              <a:solidFill>
                <a:srgbClr val="000000"/>
              </a:solidFill>
              <a:effectLst/>
              <a:latin typeface="Courier New" panose="02070309020205020404" pitchFamily="49" charset="0"/>
            </a:endParaRPr>
          </a:p>
          <a:p>
            <a:r>
              <a:rPr lang="tr-TR" b="0" dirty="0">
                <a:solidFill>
                  <a:srgbClr val="000000"/>
                </a:solidFill>
                <a:effectLst/>
                <a:latin typeface="Courier New" panose="02070309020205020404" pitchFamily="49" charset="0"/>
              </a:rPr>
              <a:t>)</a:t>
            </a:r>
          </a:p>
          <a:p>
            <a:pPr marL="342900" indent="-342900" algn="just">
              <a:spcAft>
                <a:spcPts val="600"/>
              </a:spcAft>
              <a:buFont typeface="Arial" panose="020B0604020202020204" pitchFamily="34" charset="0"/>
              <a:buChar char="•"/>
            </a:pPr>
            <a:endParaRPr lang="tr-TR" sz="2000" dirty="0">
              <a:latin typeface="Calibri" panose="020F0502020204030204" pitchFamily="34" charset="0"/>
              <a:cs typeface="Calibri" panose="020F0502020204030204" pitchFamily="34" charset="0"/>
            </a:endParaRPr>
          </a:p>
          <a:p>
            <a:pPr algn="just">
              <a:spcAft>
                <a:spcPts val="600"/>
              </a:spcAft>
            </a:pPr>
            <a:endParaRPr lang="tr-TR" b="1" u="sng" dirty="0">
              <a:latin typeface="Söhne"/>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2132498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45</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Modeli eğitin.</a:t>
            </a:r>
          </a:p>
          <a:p>
            <a:pPr algn="just">
              <a:spcAft>
                <a:spcPts val="600"/>
              </a:spcAft>
            </a:pPr>
            <a:r>
              <a:rPr lang="en-US" dirty="0">
                <a:solidFill>
                  <a:srgbClr val="000000"/>
                </a:solidFill>
                <a:latin typeface="Courier New" panose="02070309020205020404" pitchFamily="49" charset="0"/>
              </a:rPr>
              <a:t>model = </a:t>
            </a:r>
            <a:r>
              <a:rPr lang="en-US" dirty="0" err="1">
                <a:solidFill>
                  <a:srgbClr val="000000"/>
                </a:solidFill>
                <a:latin typeface="Courier New" panose="02070309020205020404" pitchFamily="49" charset="0"/>
              </a:rPr>
              <a:t>object_detector.ObjectDetector.create</a:t>
            </a:r>
            <a:r>
              <a:rPr lang="en-US" dirty="0">
                <a:solidFill>
                  <a:srgbClr val="000000"/>
                </a:solidFill>
                <a:latin typeface="Courier New" panose="02070309020205020404" pitchFamily="49" charset="0"/>
              </a:rPr>
              <a:t>(</a:t>
            </a:r>
          </a:p>
          <a:p>
            <a:pPr algn="just">
              <a:spcAft>
                <a:spcPts val="600"/>
              </a:spcAft>
            </a:pP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train_data</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train_data</a:t>
            </a:r>
            <a:r>
              <a:rPr lang="en-US" dirty="0">
                <a:solidFill>
                  <a:srgbClr val="000000"/>
                </a:solidFill>
                <a:latin typeface="Courier New" panose="02070309020205020404" pitchFamily="49" charset="0"/>
              </a:rPr>
              <a:t>,</a:t>
            </a:r>
          </a:p>
          <a:p>
            <a:pPr algn="just">
              <a:spcAft>
                <a:spcPts val="600"/>
              </a:spcAft>
            </a:pP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validation_data</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validation_data</a:t>
            </a:r>
            <a:r>
              <a:rPr lang="en-US" dirty="0">
                <a:solidFill>
                  <a:srgbClr val="000000"/>
                </a:solidFill>
                <a:latin typeface="Courier New" panose="02070309020205020404" pitchFamily="49" charset="0"/>
              </a:rPr>
              <a:t>,</a:t>
            </a:r>
          </a:p>
          <a:p>
            <a:pPr algn="just">
              <a:spcAft>
                <a:spcPts val="600"/>
              </a:spcAft>
            </a:pPr>
            <a:r>
              <a:rPr lang="en-US" dirty="0">
                <a:solidFill>
                  <a:srgbClr val="000000"/>
                </a:solidFill>
                <a:latin typeface="Courier New" panose="02070309020205020404" pitchFamily="49" charset="0"/>
              </a:rPr>
              <a:t>    options=options)</a:t>
            </a:r>
            <a:endParaRPr lang="tr-TR" dirty="0">
              <a:solidFill>
                <a:srgbClr val="000000"/>
              </a:solidFill>
              <a:latin typeface="Courier New" panose="02070309020205020404" pitchFamily="49" charset="0"/>
            </a:endParaRP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4" name="Resim 3">
            <a:extLst>
              <a:ext uri="{FF2B5EF4-FFF2-40B4-BE49-F238E27FC236}">
                <a16:creationId xmlns:a16="http://schemas.microsoft.com/office/drawing/2014/main" id="{CA7E3211-0EEA-2AF4-9310-D6883FB0DF97}"/>
              </a:ext>
            </a:extLst>
          </p:cNvPr>
          <p:cNvPicPr>
            <a:picLocks noChangeAspect="1"/>
          </p:cNvPicPr>
          <p:nvPr/>
        </p:nvPicPr>
        <p:blipFill>
          <a:blip r:embed="rId3"/>
          <a:stretch>
            <a:fillRect/>
          </a:stretch>
        </p:blipFill>
        <p:spPr>
          <a:xfrm>
            <a:off x="330530" y="4407312"/>
            <a:ext cx="11337625" cy="1368000"/>
          </a:xfrm>
          <a:prstGeom prst="rect">
            <a:avLst/>
          </a:prstGeom>
        </p:spPr>
      </p:pic>
    </p:spTree>
    <p:extLst>
      <p:ext uri="{BB962C8B-B14F-4D97-AF65-F5344CB8AC3E}">
        <p14:creationId xmlns:p14="http://schemas.microsoft.com/office/powerpoint/2010/main" val="1400898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46</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Modeli test edin ve performans metriklerini elde edin.</a:t>
            </a:r>
          </a:p>
          <a:p>
            <a:r>
              <a:rPr lang="tr-TR" b="0" dirty="0" err="1">
                <a:solidFill>
                  <a:srgbClr val="000000"/>
                </a:solidFill>
                <a:effectLst/>
                <a:latin typeface="Courier New" panose="02070309020205020404" pitchFamily="49" charset="0"/>
              </a:rPr>
              <a:t>loss</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coco_metrics</a:t>
            </a:r>
            <a:r>
              <a:rPr lang="tr-TR" b="0" dirty="0">
                <a:solidFill>
                  <a:srgbClr val="000000"/>
                </a:solidFill>
                <a:effectLst/>
                <a:latin typeface="Courier New" panose="02070309020205020404" pitchFamily="49" charset="0"/>
              </a:rPr>
              <a:t> = </a:t>
            </a:r>
            <a:r>
              <a:rPr lang="tr-TR" b="0" dirty="0" err="1">
                <a:solidFill>
                  <a:srgbClr val="000000"/>
                </a:solidFill>
                <a:effectLst/>
                <a:latin typeface="Courier New" panose="02070309020205020404" pitchFamily="49" charset="0"/>
              </a:rPr>
              <a:t>model.evaluate</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validation_data</a:t>
            </a:r>
            <a:r>
              <a:rPr lang="tr-TR" b="0" dirty="0">
                <a:solidFill>
                  <a:srgbClr val="000000"/>
                </a:solidFill>
                <a:effectLst/>
                <a:latin typeface="Courier New" panose="02070309020205020404" pitchFamily="49" charset="0"/>
              </a:rPr>
              <a:t>, </a:t>
            </a:r>
            <a:r>
              <a:rPr lang="tr-TR" b="0" dirty="0" err="1">
                <a:solidFill>
                  <a:srgbClr val="000000"/>
                </a:solidFill>
                <a:effectLst/>
                <a:latin typeface="Courier New" panose="02070309020205020404" pitchFamily="49" charset="0"/>
              </a:rPr>
              <a:t>batch_size</a:t>
            </a:r>
            <a:r>
              <a:rPr lang="tr-TR" b="0" dirty="0">
                <a:solidFill>
                  <a:srgbClr val="000000"/>
                </a:solidFill>
                <a:effectLst/>
                <a:latin typeface="Courier New" panose="02070309020205020404" pitchFamily="49" charset="0"/>
              </a:rPr>
              <a:t>=</a:t>
            </a:r>
            <a:r>
              <a:rPr lang="tr-TR" b="0" dirty="0">
                <a:solidFill>
                  <a:srgbClr val="098156"/>
                </a:solidFill>
                <a:effectLst/>
                <a:latin typeface="Courier New" panose="02070309020205020404" pitchFamily="49" charset="0"/>
              </a:rPr>
              <a:t>4</a:t>
            </a:r>
            <a:r>
              <a:rPr lang="tr-TR" b="0" dirty="0">
                <a:solidFill>
                  <a:srgbClr val="000000"/>
                </a:solidFill>
                <a:effectLst/>
                <a:latin typeface="Courier New" panose="02070309020205020404" pitchFamily="49" charset="0"/>
              </a:rPr>
              <a:t>)</a:t>
            </a:r>
          </a:p>
          <a:p>
            <a:r>
              <a:rPr lang="tr-TR" b="0" dirty="0" err="1">
                <a:solidFill>
                  <a:srgbClr val="795E26"/>
                </a:solidFill>
                <a:effectLst/>
                <a:latin typeface="Courier New" panose="02070309020205020404" pitchFamily="49" charset="0"/>
              </a:rPr>
              <a:t>print</a:t>
            </a:r>
            <a:r>
              <a:rPr lang="tr-TR" b="0" dirty="0">
                <a:solidFill>
                  <a:srgbClr val="000000"/>
                </a:solidFill>
                <a:effectLst/>
                <a:latin typeface="Courier New" panose="02070309020205020404" pitchFamily="49" charset="0"/>
              </a:rPr>
              <a:t>(</a:t>
            </a:r>
            <a:r>
              <a:rPr lang="tr-TR" b="0" dirty="0" err="1">
                <a:solidFill>
                  <a:srgbClr val="0000FF"/>
                </a:solidFill>
                <a:effectLst/>
                <a:latin typeface="Courier New" panose="02070309020205020404" pitchFamily="49" charset="0"/>
              </a:rPr>
              <a:t>f</a:t>
            </a:r>
            <a:r>
              <a:rPr lang="tr-TR" b="0" dirty="0" err="1">
                <a:solidFill>
                  <a:srgbClr val="A31515"/>
                </a:solidFill>
                <a:effectLst/>
                <a:latin typeface="Courier New" panose="02070309020205020404" pitchFamily="49" charset="0"/>
              </a:rPr>
              <a:t>"Validation</a:t>
            </a:r>
            <a:r>
              <a:rPr lang="tr-TR" b="0" dirty="0">
                <a:solidFill>
                  <a:srgbClr val="A31515"/>
                </a:solidFill>
                <a:effectLst/>
                <a:latin typeface="Courier New" panose="02070309020205020404" pitchFamily="49" charset="0"/>
              </a:rPr>
              <a:t> </a:t>
            </a:r>
            <a:r>
              <a:rPr lang="tr-TR" b="0" dirty="0" err="1">
                <a:solidFill>
                  <a:srgbClr val="A31515"/>
                </a:solidFill>
                <a:effectLst/>
                <a:latin typeface="Courier New" panose="02070309020205020404" pitchFamily="49" charset="0"/>
              </a:rPr>
              <a:t>loss</a:t>
            </a:r>
            <a:r>
              <a:rPr lang="tr-TR" b="0" dirty="0">
                <a:solidFill>
                  <a:srgbClr val="A31515"/>
                </a:solidFill>
                <a:effectLst/>
                <a:latin typeface="Courier New" panose="02070309020205020404" pitchFamily="49" charset="0"/>
              </a:rPr>
              <a:t>: </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loss</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r>
              <a:rPr lang="tr-TR" b="0" dirty="0" err="1">
                <a:solidFill>
                  <a:srgbClr val="795E26"/>
                </a:solidFill>
                <a:effectLst/>
                <a:latin typeface="Courier New" panose="02070309020205020404" pitchFamily="49" charset="0"/>
              </a:rPr>
              <a:t>print</a:t>
            </a:r>
            <a:r>
              <a:rPr lang="tr-TR" b="0" dirty="0">
                <a:solidFill>
                  <a:srgbClr val="000000"/>
                </a:solidFill>
                <a:effectLst/>
                <a:latin typeface="Courier New" panose="02070309020205020404" pitchFamily="49" charset="0"/>
              </a:rPr>
              <a:t>(</a:t>
            </a:r>
            <a:r>
              <a:rPr lang="tr-TR" b="0" dirty="0" err="1">
                <a:solidFill>
                  <a:srgbClr val="0000FF"/>
                </a:solidFill>
                <a:effectLst/>
                <a:latin typeface="Courier New" panose="02070309020205020404" pitchFamily="49" charset="0"/>
              </a:rPr>
              <a:t>f</a:t>
            </a:r>
            <a:r>
              <a:rPr lang="tr-TR" b="0" dirty="0" err="1">
                <a:solidFill>
                  <a:srgbClr val="A31515"/>
                </a:solidFill>
                <a:effectLst/>
                <a:latin typeface="Courier New" panose="02070309020205020404" pitchFamily="49" charset="0"/>
              </a:rPr>
              <a:t>"Validation</a:t>
            </a:r>
            <a:r>
              <a:rPr lang="tr-TR" b="0" dirty="0">
                <a:solidFill>
                  <a:srgbClr val="A31515"/>
                </a:solidFill>
                <a:effectLst/>
                <a:latin typeface="Courier New" panose="02070309020205020404" pitchFamily="49" charset="0"/>
              </a:rPr>
              <a:t> </a:t>
            </a:r>
            <a:r>
              <a:rPr lang="tr-TR" b="0" dirty="0" err="1">
                <a:solidFill>
                  <a:srgbClr val="A31515"/>
                </a:solidFill>
                <a:effectLst/>
                <a:latin typeface="Courier New" panose="02070309020205020404" pitchFamily="49" charset="0"/>
              </a:rPr>
              <a:t>coco</a:t>
            </a:r>
            <a:r>
              <a:rPr lang="tr-TR" b="0" dirty="0">
                <a:solidFill>
                  <a:srgbClr val="A31515"/>
                </a:solidFill>
                <a:effectLst/>
                <a:latin typeface="Courier New" panose="02070309020205020404" pitchFamily="49" charset="0"/>
              </a:rPr>
              <a:t> </a:t>
            </a:r>
            <a:r>
              <a:rPr lang="tr-TR" b="0" dirty="0" err="1">
                <a:solidFill>
                  <a:srgbClr val="A31515"/>
                </a:solidFill>
                <a:effectLst/>
                <a:latin typeface="Courier New" panose="02070309020205020404" pitchFamily="49" charset="0"/>
              </a:rPr>
              <a:t>metrics</a:t>
            </a:r>
            <a:r>
              <a:rPr lang="tr-TR" b="0" dirty="0">
                <a:solidFill>
                  <a:srgbClr val="A31515"/>
                </a:solidFill>
                <a:effectLst/>
                <a:latin typeface="Courier New" panose="02070309020205020404" pitchFamily="49" charset="0"/>
              </a:rPr>
              <a:t>: </a:t>
            </a:r>
            <a:r>
              <a:rPr lang="tr-TR" b="0" dirty="0">
                <a:solidFill>
                  <a:srgbClr val="000000"/>
                </a:solidFill>
                <a:effectLst/>
                <a:latin typeface="Courier New" panose="02070309020205020404" pitchFamily="49" charset="0"/>
              </a:rPr>
              <a:t>{</a:t>
            </a:r>
            <a:r>
              <a:rPr lang="tr-TR" b="0" dirty="0" err="1">
                <a:solidFill>
                  <a:srgbClr val="000000"/>
                </a:solidFill>
                <a:effectLst/>
                <a:latin typeface="Courier New" panose="02070309020205020404" pitchFamily="49" charset="0"/>
              </a:rPr>
              <a:t>coco_metrics</a:t>
            </a:r>
            <a:r>
              <a:rPr lang="tr-TR" b="0" dirty="0">
                <a:solidFill>
                  <a:srgbClr val="000000"/>
                </a:solidFill>
                <a:effectLst/>
                <a:latin typeface="Courier New" panose="02070309020205020404" pitchFamily="49" charset="0"/>
              </a:rPr>
              <a:t>}</a:t>
            </a:r>
            <a:r>
              <a:rPr lang="tr-TR" b="0" dirty="0">
                <a:solidFill>
                  <a:srgbClr val="A31515"/>
                </a:solidFill>
                <a:effectLst/>
                <a:latin typeface="Courier New" panose="02070309020205020404" pitchFamily="49" charset="0"/>
              </a:rPr>
              <a:t>"</a:t>
            </a:r>
            <a:r>
              <a:rPr lang="tr-TR" b="0" dirty="0">
                <a:solidFill>
                  <a:srgbClr val="000000"/>
                </a:solidFill>
                <a:effectLst/>
                <a:latin typeface="Courier New" panose="02070309020205020404" pitchFamily="49" charset="0"/>
              </a:rPr>
              <a:t>)</a:t>
            </a: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Tree>
    <p:extLst>
      <p:ext uri="{BB962C8B-B14F-4D97-AF65-F5344CB8AC3E}">
        <p14:creationId xmlns:p14="http://schemas.microsoft.com/office/powerpoint/2010/main" val="39906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47</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Modeli test edin ve performans metriklerini elde edin.</a:t>
            </a: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pic>
        <p:nvPicPr>
          <p:cNvPr id="5" name="Resim 4">
            <a:extLst>
              <a:ext uri="{FF2B5EF4-FFF2-40B4-BE49-F238E27FC236}">
                <a16:creationId xmlns:a16="http://schemas.microsoft.com/office/drawing/2014/main" id="{BF92215D-DFAD-647A-B648-739446842492}"/>
              </a:ext>
            </a:extLst>
          </p:cNvPr>
          <p:cNvPicPr>
            <a:picLocks noChangeAspect="1"/>
          </p:cNvPicPr>
          <p:nvPr/>
        </p:nvPicPr>
        <p:blipFill>
          <a:blip r:embed="rId3"/>
          <a:stretch>
            <a:fillRect/>
          </a:stretch>
        </p:blipFill>
        <p:spPr>
          <a:xfrm>
            <a:off x="377292" y="2075928"/>
            <a:ext cx="11437416" cy="2124000"/>
          </a:xfrm>
          <a:prstGeom prst="rect">
            <a:avLst/>
          </a:prstGeom>
        </p:spPr>
      </p:pic>
      <p:sp>
        <p:nvSpPr>
          <p:cNvPr id="8" name="Metin kutusu 7">
            <a:extLst>
              <a:ext uri="{FF2B5EF4-FFF2-40B4-BE49-F238E27FC236}">
                <a16:creationId xmlns:a16="http://schemas.microsoft.com/office/drawing/2014/main" id="{9216BD16-507B-7100-AE72-5A12583071D7}"/>
              </a:ext>
            </a:extLst>
          </p:cNvPr>
          <p:cNvSpPr txBox="1"/>
          <p:nvPr/>
        </p:nvSpPr>
        <p:spPr>
          <a:xfrm>
            <a:off x="276078" y="4564808"/>
            <a:ext cx="11077722" cy="1938992"/>
          </a:xfrm>
          <a:prstGeom prst="rect">
            <a:avLst/>
          </a:prstGeom>
          <a:noFill/>
        </p:spPr>
        <p:txBody>
          <a:bodyPr wrap="square">
            <a:spAutoFit/>
          </a:bodyPr>
          <a:lstStyle/>
          <a:p>
            <a:pPr marL="342900" indent="-342900">
              <a:buFont typeface="Arial" panose="020B0604020202020204" pitchFamily="34" charset="0"/>
              <a:buChar char="•"/>
            </a:pPr>
            <a:r>
              <a:rPr lang="tr-TR" sz="2000" dirty="0">
                <a:latin typeface="Söhne"/>
              </a:rPr>
              <a:t>AP50:1.0’dır. Yani gerçek bölge ile tahmin edilen bölge %50 kesiştiğinde ortalama kesinlik 1.0’dır. Bu değer 0.75 </a:t>
            </a:r>
            <a:r>
              <a:rPr lang="tr-TR" sz="2000" dirty="0" err="1">
                <a:latin typeface="Söhne"/>
              </a:rPr>
              <a:t>IoU</a:t>
            </a:r>
            <a:r>
              <a:rPr lang="tr-TR" sz="2000" dirty="0">
                <a:latin typeface="Söhne"/>
              </a:rPr>
              <a:t> değeri için 0.98’dir. Yani </a:t>
            </a:r>
            <a:r>
              <a:rPr lang="tr-TR" sz="2000" dirty="0" err="1">
                <a:latin typeface="Söhne"/>
              </a:rPr>
              <a:t>OpticDisc</a:t>
            </a:r>
            <a:r>
              <a:rPr lang="tr-TR" sz="2000" dirty="0">
                <a:latin typeface="Söhne"/>
              </a:rPr>
              <a:t> olarak işaretlenen bölgelerin %98’si gerçekten </a:t>
            </a:r>
            <a:r>
              <a:rPr lang="tr-TR" sz="2000" dirty="0" err="1">
                <a:latin typeface="Söhne"/>
              </a:rPr>
              <a:t>OpticDisc’dir</a:t>
            </a:r>
            <a:r>
              <a:rPr lang="tr-TR" sz="2000" dirty="0">
                <a:latin typeface="Söhne"/>
              </a:rPr>
              <a:t>.</a:t>
            </a:r>
          </a:p>
          <a:p>
            <a:pPr marL="342900" indent="-342900">
              <a:buFont typeface="Arial" panose="020B0604020202020204" pitchFamily="34" charset="0"/>
              <a:buChar char="•"/>
            </a:pPr>
            <a:endParaRPr lang="tr-TR" sz="2000" dirty="0">
              <a:latin typeface="Söhne"/>
            </a:endParaRPr>
          </a:p>
          <a:p>
            <a:pPr marL="342900" indent="-342900">
              <a:buFont typeface="Arial" panose="020B0604020202020204" pitchFamily="34" charset="0"/>
              <a:buChar char="•"/>
            </a:pPr>
            <a:r>
              <a:rPr lang="tr-TR" sz="2000" dirty="0">
                <a:latin typeface="Söhne"/>
              </a:rPr>
              <a:t>AR (</a:t>
            </a:r>
            <a:r>
              <a:rPr lang="tr-TR" sz="2000" dirty="0" err="1">
                <a:latin typeface="Söhne"/>
              </a:rPr>
              <a:t>average</a:t>
            </a:r>
            <a:r>
              <a:rPr lang="tr-TR" sz="2000" dirty="0">
                <a:latin typeface="Söhne"/>
              </a:rPr>
              <a:t> </a:t>
            </a:r>
            <a:r>
              <a:rPr lang="tr-TR" sz="2000" dirty="0" err="1">
                <a:latin typeface="Söhne"/>
              </a:rPr>
              <a:t>recall</a:t>
            </a:r>
            <a:r>
              <a:rPr lang="tr-TR" sz="2000" dirty="0">
                <a:latin typeface="Söhne"/>
              </a:rPr>
              <a:t>) değeri ise 0.81 düzeyindedir. Yani model %81 oranında </a:t>
            </a:r>
            <a:r>
              <a:rPr lang="tr-TR" sz="2000" dirty="0" err="1">
                <a:latin typeface="Söhne"/>
              </a:rPr>
              <a:t>OpticDisc</a:t>
            </a:r>
            <a:r>
              <a:rPr lang="tr-TR" sz="2000" dirty="0">
                <a:latin typeface="Söhne"/>
              </a:rPr>
              <a:t> bölgesini doğru segmente etmektedir.</a:t>
            </a:r>
          </a:p>
        </p:txBody>
      </p:sp>
    </p:spTree>
    <p:extLst>
      <p:ext uri="{BB962C8B-B14F-4D97-AF65-F5344CB8AC3E}">
        <p14:creationId xmlns:p14="http://schemas.microsoft.com/office/powerpoint/2010/main" val="2139878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276078" y="214811"/>
            <a:ext cx="11446530" cy="572907"/>
          </a:xfrm>
        </p:spPr>
        <p:txBody>
          <a:bodyPr rtlCol="0">
            <a:noAutofit/>
          </a:bodyPr>
          <a:lstStyle/>
          <a:p>
            <a:pPr rtl="0"/>
            <a:r>
              <a:rPr lang="tr-TR" sz="2800" dirty="0"/>
              <a:t>Örnek Uygulama-&gt;Real-time Object </a:t>
            </a:r>
            <a:r>
              <a:rPr lang="tr-TR" sz="2800" dirty="0" err="1"/>
              <a:t>Detection</a:t>
            </a:r>
            <a:endParaRPr lang="tr-TR" sz="28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48</a:t>
            </a:fld>
            <a:endParaRPr lang="tr-TR"/>
          </a:p>
        </p:txBody>
      </p:sp>
      <p:sp>
        <p:nvSpPr>
          <p:cNvPr id="7" name="İçerik Yer Tutucusu 3">
            <a:extLst>
              <a:ext uri="{FF2B5EF4-FFF2-40B4-BE49-F238E27FC236}">
                <a16:creationId xmlns:a16="http://schemas.microsoft.com/office/drawing/2014/main" id="{B9E98610-8E27-1E5E-4E6F-7A96F3892803}"/>
              </a:ext>
            </a:extLst>
          </p:cNvPr>
          <p:cNvSpPr txBox="1">
            <a:spLocks/>
          </p:cNvSpPr>
          <p:nvPr/>
        </p:nvSpPr>
        <p:spPr>
          <a:xfrm>
            <a:off x="201168" y="787718"/>
            <a:ext cx="11521440" cy="561145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b="1" u="sng" dirty="0">
                <a:solidFill>
                  <a:srgbClr val="0070C0"/>
                </a:solidFill>
                <a:latin typeface="Söhne"/>
              </a:rPr>
              <a:t>Yeni Bir Veri Seti İle Eğitim ve Object </a:t>
            </a:r>
            <a:r>
              <a:rPr lang="tr-TR" b="1" u="sng" dirty="0" err="1">
                <a:solidFill>
                  <a:srgbClr val="0070C0"/>
                </a:solidFill>
                <a:latin typeface="Söhne"/>
              </a:rPr>
              <a:t>Detection</a:t>
            </a:r>
            <a:endParaRPr lang="tr-TR" b="1" u="sng" dirty="0">
              <a:solidFill>
                <a:srgbClr val="0070C0"/>
              </a:solidFill>
              <a:latin typeface="Söhne"/>
            </a:endParaRPr>
          </a:p>
          <a:p>
            <a:pPr algn="ctr"/>
            <a:r>
              <a:rPr lang="tr-TR" b="1" u="sng" dirty="0">
                <a:solidFill>
                  <a:schemeClr val="accent1"/>
                </a:solidFill>
                <a:effectLst/>
                <a:latin typeface="Söhne"/>
              </a:rPr>
              <a:t>Train-&gt;</a:t>
            </a:r>
            <a:r>
              <a:rPr lang="tr-TR" b="1" u="sng" dirty="0" err="1">
                <a:solidFill>
                  <a:schemeClr val="accent1"/>
                </a:solidFill>
                <a:effectLst/>
                <a:latin typeface="Söhne"/>
              </a:rPr>
              <a:t>object_detector_retrain_manual_pascal_voc.ipynb</a:t>
            </a:r>
            <a:endParaRPr lang="tr-TR" b="1" u="sng" dirty="0">
              <a:solidFill>
                <a:schemeClr val="accent1"/>
              </a:solidFill>
              <a:effectLst/>
              <a:latin typeface="Söhne"/>
            </a:endParaRPr>
          </a:p>
          <a:p>
            <a:pPr algn="ctr"/>
            <a:r>
              <a:rPr lang="tr-TR" dirty="0">
                <a:effectLst/>
                <a:latin typeface="Söhne"/>
              </a:rPr>
              <a:t>Modeli </a:t>
            </a:r>
            <a:r>
              <a:rPr lang="tr-TR" dirty="0" err="1">
                <a:effectLst/>
                <a:latin typeface="Söhne"/>
              </a:rPr>
              <a:t>export</a:t>
            </a:r>
            <a:r>
              <a:rPr lang="tr-TR" dirty="0">
                <a:effectLst/>
                <a:latin typeface="Söhne"/>
              </a:rPr>
              <a:t> edin.</a:t>
            </a:r>
          </a:p>
          <a:p>
            <a:pPr marL="285750" indent="-285750" algn="just">
              <a:buFont typeface="Arial" panose="020B0604020202020204" pitchFamily="34" charset="0"/>
              <a:buChar char="•"/>
            </a:pPr>
            <a:endParaRPr lang="tr-TR" dirty="0">
              <a:solidFill>
                <a:srgbClr val="000000"/>
              </a:solidFill>
              <a:latin typeface="Söhne"/>
            </a:endParaRPr>
          </a:p>
          <a:p>
            <a:endParaRPr lang="tr-TR" sz="1800" b="1" dirty="0">
              <a:solidFill>
                <a:schemeClr val="accent1"/>
              </a:solidFill>
              <a:latin typeface="Söhne"/>
            </a:endParaRPr>
          </a:p>
        </p:txBody>
      </p:sp>
      <p:sp>
        <p:nvSpPr>
          <p:cNvPr id="8" name="Metin kutusu 7">
            <a:extLst>
              <a:ext uri="{FF2B5EF4-FFF2-40B4-BE49-F238E27FC236}">
                <a16:creationId xmlns:a16="http://schemas.microsoft.com/office/drawing/2014/main" id="{9216BD16-507B-7100-AE72-5A12583071D7}"/>
              </a:ext>
            </a:extLst>
          </p:cNvPr>
          <p:cNvSpPr txBox="1"/>
          <p:nvPr/>
        </p:nvSpPr>
        <p:spPr>
          <a:xfrm>
            <a:off x="1094235" y="2150689"/>
            <a:ext cx="8682062" cy="1015663"/>
          </a:xfrm>
          <a:prstGeom prst="rect">
            <a:avLst/>
          </a:prstGeom>
          <a:noFill/>
        </p:spPr>
        <p:txBody>
          <a:bodyPr wrap="square">
            <a:spAutoFit/>
          </a:bodyPr>
          <a:lstStyle/>
          <a:p>
            <a:r>
              <a:rPr lang="tr-TR" sz="2000" dirty="0" err="1">
                <a:solidFill>
                  <a:srgbClr val="795E26"/>
                </a:solidFill>
                <a:latin typeface="Courier New" panose="02070309020205020404" pitchFamily="49" charset="0"/>
              </a:rPr>
              <a:t>model.export_model</a:t>
            </a:r>
            <a:r>
              <a:rPr lang="tr-TR" sz="2000" dirty="0">
                <a:solidFill>
                  <a:srgbClr val="795E26"/>
                </a:solidFill>
                <a:latin typeface="Courier New" panose="02070309020205020404" pitchFamily="49" charset="0"/>
              </a:rPr>
              <a:t>()</a:t>
            </a:r>
          </a:p>
          <a:p>
            <a:r>
              <a:rPr lang="tr-TR" sz="2000" dirty="0">
                <a:solidFill>
                  <a:srgbClr val="795E26"/>
                </a:solidFill>
                <a:latin typeface="Courier New" panose="02070309020205020404" pitchFamily="49" charset="0"/>
              </a:rPr>
              <a:t>!</a:t>
            </a:r>
            <a:r>
              <a:rPr lang="tr-TR" sz="2000" dirty="0" err="1">
                <a:solidFill>
                  <a:srgbClr val="795E26"/>
                </a:solidFill>
                <a:latin typeface="Courier New" panose="02070309020205020404" pitchFamily="49" charset="0"/>
              </a:rPr>
              <a:t>ls</a:t>
            </a:r>
            <a:r>
              <a:rPr lang="tr-TR" sz="2000" dirty="0">
                <a:solidFill>
                  <a:srgbClr val="795E26"/>
                </a:solidFill>
                <a:latin typeface="Courier New" panose="02070309020205020404" pitchFamily="49" charset="0"/>
              </a:rPr>
              <a:t> </a:t>
            </a:r>
            <a:r>
              <a:rPr lang="tr-TR" sz="2000" dirty="0" err="1">
                <a:solidFill>
                  <a:srgbClr val="795E26"/>
                </a:solidFill>
                <a:latin typeface="Courier New" panose="02070309020205020404" pitchFamily="49" charset="0"/>
              </a:rPr>
              <a:t>exported_model</a:t>
            </a:r>
            <a:endParaRPr lang="tr-TR" sz="2000" dirty="0">
              <a:solidFill>
                <a:srgbClr val="795E26"/>
              </a:solidFill>
              <a:latin typeface="Courier New" panose="02070309020205020404" pitchFamily="49" charset="0"/>
            </a:endParaRPr>
          </a:p>
          <a:p>
            <a:r>
              <a:rPr lang="tr-TR" sz="2000" dirty="0" err="1">
                <a:solidFill>
                  <a:srgbClr val="795E26"/>
                </a:solidFill>
                <a:latin typeface="Courier New" panose="02070309020205020404" pitchFamily="49" charset="0"/>
              </a:rPr>
              <a:t>files.download</a:t>
            </a:r>
            <a:r>
              <a:rPr lang="tr-TR" sz="2000" dirty="0">
                <a:solidFill>
                  <a:srgbClr val="795E26"/>
                </a:solidFill>
                <a:latin typeface="Courier New" panose="02070309020205020404" pitchFamily="49" charset="0"/>
              </a:rPr>
              <a:t>('</a:t>
            </a:r>
            <a:r>
              <a:rPr lang="tr-TR" sz="2000" dirty="0" err="1">
                <a:solidFill>
                  <a:srgbClr val="795E26"/>
                </a:solidFill>
                <a:latin typeface="Courier New" panose="02070309020205020404" pitchFamily="49" charset="0"/>
              </a:rPr>
              <a:t>exported_model</a:t>
            </a:r>
            <a:r>
              <a:rPr lang="tr-TR" sz="2000" dirty="0">
                <a:solidFill>
                  <a:srgbClr val="795E26"/>
                </a:solidFill>
                <a:latin typeface="Courier New" panose="02070309020205020404" pitchFamily="49" charset="0"/>
              </a:rPr>
              <a:t>/</a:t>
            </a:r>
            <a:r>
              <a:rPr lang="tr-TR" sz="2000" dirty="0" err="1">
                <a:solidFill>
                  <a:srgbClr val="795E26"/>
                </a:solidFill>
                <a:latin typeface="Courier New" panose="02070309020205020404" pitchFamily="49" charset="0"/>
              </a:rPr>
              <a:t>model.tflite</a:t>
            </a:r>
            <a:r>
              <a:rPr lang="tr-TR" sz="2000" dirty="0">
                <a:solidFill>
                  <a:srgbClr val="795E26"/>
                </a:solidFill>
                <a:latin typeface="Courier New" panose="02070309020205020404" pitchFamily="49" charset="0"/>
              </a:rPr>
              <a:t>')</a:t>
            </a:r>
          </a:p>
        </p:txBody>
      </p:sp>
      <p:sp>
        <p:nvSpPr>
          <p:cNvPr id="4" name="Metin kutusu 3">
            <a:extLst>
              <a:ext uri="{FF2B5EF4-FFF2-40B4-BE49-F238E27FC236}">
                <a16:creationId xmlns:a16="http://schemas.microsoft.com/office/drawing/2014/main" id="{C4E58126-ECCE-E4E4-C82A-13B4E18C65CD}"/>
              </a:ext>
            </a:extLst>
          </p:cNvPr>
          <p:cNvSpPr txBox="1"/>
          <p:nvPr/>
        </p:nvSpPr>
        <p:spPr>
          <a:xfrm>
            <a:off x="853601" y="3691649"/>
            <a:ext cx="9973283" cy="646331"/>
          </a:xfrm>
          <a:prstGeom prst="rect">
            <a:avLst/>
          </a:prstGeom>
          <a:noFill/>
        </p:spPr>
        <p:txBody>
          <a:bodyPr wrap="square">
            <a:spAutoFit/>
          </a:bodyPr>
          <a:lstStyle/>
          <a:p>
            <a:r>
              <a:rPr lang="tr-TR" dirty="0"/>
              <a:t>Daha önce kullandığınız mediapipeapp1.py ve model dosyasını kullanarak </a:t>
            </a:r>
            <a:r>
              <a:rPr lang="tr-TR" dirty="0" err="1"/>
              <a:t>object</a:t>
            </a:r>
            <a:r>
              <a:rPr lang="tr-TR" dirty="0"/>
              <a:t> </a:t>
            </a:r>
            <a:r>
              <a:rPr lang="tr-TR" dirty="0" err="1"/>
              <a:t>detection</a:t>
            </a:r>
            <a:r>
              <a:rPr lang="tr-TR" dirty="0"/>
              <a:t> yapabilirsiniz.</a:t>
            </a:r>
          </a:p>
        </p:txBody>
      </p:sp>
    </p:spTree>
    <p:extLst>
      <p:ext uri="{BB962C8B-B14F-4D97-AF65-F5344CB8AC3E}">
        <p14:creationId xmlns:p14="http://schemas.microsoft.com/office/powerpoint/2010/main" val="25830479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007617" cy="572907"/>
          </a:xfrm>
        </p:spPr>
        <p:txBody>
          <a:bodyPr rtlCol="0">
            <a:normAutofit fontScale="90000"/>
          </a:bodyPr>
          <a:lstStyle/>
          <a:p>
            <a:pPr rtl="0"/>
            <a:r>
              <a:rPr lang="tr-TR" sz="4400" dirty="0"/>
              <a:t>Media </a:t>
            </a:r>
            <a:r>
              <a:rPr lang="tr-TR" sz="4400" dirty="0" err="1"/>
              <a:t>Pipe</a:t>
            </a:r>
            <a:r>
              <a:rPr lang="tr-TR" sz="4400" dirty="0"/>
              <a:t> Kütüphanesi-&gt;</a:t>
            </a:r>
            <a:r>
              <a:rPr lang="tr-TR" sz="4400" b="1" dirty="0">
                <a:latin typeface="Times New Roman" panose="02020603050405020304" pitchFamily="18" charset="0"/>
                <a:cs typeface="Times New Roman" panose="02020603050405020304" pitchFamily="18" charset="0"/>
              </a:rPr>
              <a:t> </a:t>
            </a:r>
            <a:r>
              <a:rPr lang="tr-TR" sz="4400" b="1" dirty="0" err="1">
                <a:latin typeface="Times New Roman" panose="02020603050405020304" pitchFamily="18" charset="0"/>
                <a:cs typeface="Times New Roman" panose="02020603050405020304" pitchFamily="18" charset="0"/>
              </a:rPr>
              <a:t>Selfie</a:t>
            </a:r>
            <a:r>
              <a:rPr lang="tr-TR" sz="4400" b="1" dirty="0">
                <a:latin typeface="Times New Roman" panose="02020603050405020304" pitchFamily="18" charset="0"/>
                <a:cs typeface="Times New Roman" panose="02020603050405020304" pitchFamily="18" charset="0"/>
              </a:rPr>
              <a:t> </a:t>
            </a:r>
            <a:r>
              <a:rPr lang="tr-TR" sz="4400" b="1" dirty="0" err="1">
                <a:latin typeface="Times New Roman" panose="02020603050405020304" pitchFamily="18" charset="0"/>
                <a:cs typeface="Times New Roman" panose="02020603050405020304" pitchFamily="18" charset="0"/>
              </a:rPr>
              <a:t>Segmentation</a:t>
            </a:r>
            <a:r>
              <a:rPr lang="tr-TR" sz="4400" dirty="0">
                <a:latin typeface="Times New Roman" panose="02020603050405020304" pitchFamily="18" charset="0"/>
                <a:cs typeface="Times New Roman" panose="02020603050405020304" pitchFamily="18" charset="0"/>
              </a:rPr>
              <a:t> </a:t>
            </a:r>
            <a:endParaRPr lang="tr-TR" sz="4400" dirty="0"/>
          </a:p>
        </p:txBody>
      </p:sp>
      <p:pic>
        <p:nvPicPr>
          <p:cNvPr id="7" name="İçerik Yer Tutucusu 6">
            <a:extLst>
              <a:ext uri="{FF2B5EF4-FFF2-40B4-BE49-F238E27FC236}">
                <a16:creationId xmlns:a16="http://schemas.microsoft.com/office/drawing/2014/main" id="{118DCF0D-792C-B99B-A0B5-BD06003A935E}"/>
              </a:ext>
            </a:extLst>
          </p:cNvPr>
          <p:cNvPicPr>
            <a:picLocks noGrp="1" noChangeAspect="1"/>
          </p:cNvPicPr>
          <p:nvPr>
            <p:ph idx="1"/>
          </p:nvPr>
        </p:nvPicPr>
        <p:blipFill>
          <a:blip r:embed="rId3"/>
          <a:stretch>
            <a:fillRect/>
          </a:stretch>
        </p:blipFill>
        <p:spPr>
          <a:xfrm>
            <a:off x="5375091" y="1243583"/>
            <a:ext cx="6471017" cy="3639947"/>
          </a:xfrm>
        </p:spPr>
      </p:pic>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5</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sz="2400" b="1" dirty="0" err="1">
                <a:latin typeface="Times New Roman" panose="02020603050405020304" pitchFamily="18" charset="0"/>
                <a:cs typeface="Times New Roman" panose="02020603050405020304" pitchFamily="18" charset="0"/>
              </a:rPr>
              <a:t>Selfie</a:t>
            </a: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Segmentation</a:t>
            </a:r>
            <a:r>
              <a:rPr lang="tr-TR" sz="2400" dirty="0">
                <a:latin typeface="Times New Roman" panose="02020603050405020304" pitchFamily="18" charset="0"/>
                <a:cs typeface="Times New Roman" panose="02020603050405020304" pitchFamily="18" charset="0"/>
              </a:rPr>
              <a:t> ifadesini </a:t>
            </a:r>
            <a:r>
              <a:rPr lang="tr-TR" sz="2400" dirty="0" err="1">
                <a:latin typeface="Times New Roman" panose="02020603050405020304" pitchFamily="18" charset="0"/>
                <a:cs typeface="Times New Roman" panose="02020603050405020304" pitchFamily="18" charset="0"/>
              </a:rPr>
              <a:t>Türkçe'ye</a:t>
            </a:r>
            <a:r>
              <a:rPr lang="tr-TR" sz="2400" dirty="0">
                <a:latin typeface="Times New Roman" panose="02020603050405020304" pitchFamily="18" charset="0"/>
                <a:cs typeface="Times New Roman" panose="02020603050405020304" pitchFamily="18" charset="0"/>
              </a:rPr>
              <a:t> çevirirken "Özçekim Segmentasyonu" veya daha sık kullanılan bir ifade olan "</a:t>
            </a:r>
            <a:r>
              <a:rPr lang="tr-TR" sz="2400" dirty="0" err="1">
                <a:latin typeface="Times New Roman" panose="02020603050405020304" pitchFamily="18" charset="0"/>
                <a:cs typeface="Times New Roman" panose="02020603050405020304" pitchFamily="18" charset="0"/>
              </a:rPr>
              <a:t>Selfie</a:t>
            </a:r>
            <a:r>
              <a:rPr lang="tr-TR" sz="2400" dirty="0">
                <a:latin typeface="Times New Roman" panose="02020603050405020304" pitchFamily="18" charset="0"/>
                <a:cs typeface="Times New Roman" panose="02020603050405020304" pitchFamily="18" charset="0"/>
              </a:rPr>
              <a:t> İşaretleme" şeklinde ifade edebiliriz. </a:t>
            </a:r>
          </a:p>
          <a:p>
            <a:pPr marL="342900" indent="-342900" algn="just">
              <a:buFont typeface="Arial" panose="020B0604020202020204" pitchFamily="34" charset="0"/>
              <a:buChar char="•"/>
            </a:pPr>
            <a:r>
              <a:rPr lang="tr-TR" sz="2400" dirty="0" err="1">
                <a:latin typeface="Times New Roman" panose="02020603050405020304" pitchFamily="18" charset="0"/>
                <a:cs typeface="Times New Roman" panose="02020603050405020304" pitchFamily="18" charset="0"/>
              </a:rPr>
              <a:t>Selfie</a:t>
            </a:r>
            <a:r>
              <a:rPr lang="tr-TR" sz="2400" dirty="0">
                <a:latin typeface="Times New Roman" panose="02020603050405020304" pitchFamily="18" charset="0"/>
                <a:cs typeface="Times New Roman" panose="02020603050405020304" pitchFamily="18" charset="0"/>
              </a:rPr>
              <a:t> segmentasyonu, bir özçekim (</a:t>
            </a:r>
            <a:r>
              <a:rPr lang="tr-TR" sz="2400" dirty="0" err="1">
                <a:latin typeface="Times New Roman" panose="02020603050405020304" pitchFamily="18" charset="0"/>
                <a:cs typeface="Times New Roman" panose="02020603050405020304" pitchFamily="18" charset="0"/>
              </a:rPr>
              <a:t>selfie</a:t>
            </a:r>
            <a:r>
              <a:rPr lang="tr-TR" sz="2400" dirty="0">
                <a:latin typeface="Times New Roman" panose="02020603050405020304" pitchFamily="18" charset="0"/>
                <a:cs typeface="Times New Roman" panose="02020603050405020304" pitchFamily="18" charset="0"/>
              </a:rPr>
              <a:t>) fotoğrafının kişi ve arka plan olmak üzere iki farklı bölüme ayrılması işlemidir.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Bu, özçekimler üzerinde farklı efektler, filtreler veya arka plan değişiklikleri uygulamak için yaygın olarak kullanılır.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Örneğin, fotoğrafın arka planını bulanıklaştırarak kişiyi vurgulamak veya farklı arka planlar eklemek için </a:t>
            </a:r>
            <a:r>
              <a:rPr lang="tr-TR" sz="2400" dirty="0" err="1">
                <a:latin typeface="Times New Roman" panose="02020603050405020304" pitchFamily="18" charset="0"/>
                <a:cs typeface="Times New Roman" panose="02020603050405020304" pitchFamily="18" charset="0"/>
              </a:rPr>
              <a:t>selfie</a:t>
            </a:r>
            <a:r>
              <a:rPr lang="tr-TR" sz="2400" dirty="0">
                <a:latin typeface="Times New Roman" panose="02020603050405020304" pitchFamily="18" charset="0"/>
                <a:cs typeface="Times New Roman" panose="02020603050405020304" pitchFamily="18" charset="0"/>
              </a:rPr>
              <a:t> segmentasyonu kullanılabilir.</a:t>
            </a:r>
          </a:p>
        </p:txBody>
      </p:sp>
      <p:sp>
        <p:nvSpPr>
          <p:cNvPr id="4" name="Metin kutusu 3">
            <a:extLst>
              <a:ext uri="{FF2B5EF4-FFF2-40B4-BE49-F238E27FC236}">
                <a16:creationId xmlns:a16="http://schemas.microsoft.com/office/drawing/2014/main" id="{08DF8CDE-5A27-36CF-479A-6E51A3127BC7}"/>
              </a:ext>
            </a:extLst>
          </p:cNvPr>
          <p:cNvSpPr txBox="1"/>
          <p:nvPr/>
        </p:nvSpPr>
        <p:spPr>
          <a:xfrm>
            <a:off x="2720049" y="5754810"/>
            <a:ext cx="9290127" cy="738664"/>
          </a:xfrm>
          <a:prstGeom prst="rect">
            <a:avLst/>
          </a:prstGeom>
          <a:noFill/>
        </p:spPr>
        <p:txBody>
          <a:bodyPr wrap="square">
            <a:spAutoFit/>
          </a:bodyPr>
          <a:lstStyle/>
          <a:p>
            <a:r>
              <a:rPr lang="tr-TR" sz="2400" dirty="0">
                <a:hlinkClick r:id="rId4"/>
              </a:rPr>
              <a:t>https://mediapipe-studio.webapps.google.com/home</a:t>
            </a:r>
            <a:endParaRPr lang="tr-TR" sz="2400" dirty="0"/>
          </a:p>
          <a:p>
            <a:endParaRPr lang="tr-TR" dirty="0"/>
          </a:p>
        </p:txBody>
      </p:sp>
    </p:spTree>
    <p:extLst>
      <p:ext uri="{BB962C8B-B14F-4D97-AF65-F5344CB8AC3E}">
        <p14:creationId xmlns:p14="http://schemas.microsoft.com/office/powerpoint/2010/main" val="2792505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254505" cy="572907"/>
          </a:xfrm>
        </p:spPr>
        <p:txBody>
          <a:bodyPr rtlCol="0">
            <a:normAutofit/>
          </a:bodyPr>
          <a:lstStyle/>
          <a:p>
            <a:pPr rtl="0"/>
            <a:r>
              <a:rPr lang="tr-TR" sz="3500" dirty="0"/>
              <a:t>Media </a:t>
            </a:r>
            <a:r>
              <a:rPr lang="tr-TR" sz="3500" dirty="0" err="1"/>
              <a:t>Pipe</a:t>
            </a:r>
            <a:r>
              <a:rPr lang="tr-TR" sz="3500" dirty="0"/>
              <a:t> Kütüphanesi-&gt;</a:t>
            </a:r>
            <a:r>
              <a:rPr lang="tr-TR" sz="3500" b="1" dirty="0">
                <a:latin typeface="Times New Roman" panose="02020603050405020304" pitchFamily="18" charset="0"/>
                <a:cs typeface="Times New Roman" panose="02020603050405020304" pitchFamily="18" charset="0"/>
              </a:rPr>
              <a:t> </a:t>
            </a:r>
            <a:r>
              <a:rPr lang="tr-TR" sz="3500" b="1" dirty="0" err="1">
                <a:latin typeface="Times New Roman" panose="02020603050405020304" pitchFamily="18" charset="0"/>
                <a:cs typeface="Times New Roman" panose="02020603050405020304" pitchFamily="18" charset="0"/>
              </a:rPr>
              <a:t>Hand</a:t>
            </a:r>
            <a:r>
              <a:rPr lang="tr-TR" sz="3500" b="1" dirty="0">
                <a:latin typeface="Times New Roman" panose="02020603050405020304" pitchFamily="18" charset="0"/>
                <a:cs typeface="Times New Roman" panose="02020603050405020304" pitchFamily="18" charset="0"/>
              </a:rPr>
              <a:t> </a:t>
            </a:r>
            <a:r>
              <a:rPr lang="tr-TR" sz="3500" b="1" dirty="0" err="1">
                <a:latin typeface="Times New Roman" panose="02020603050405020304" pitchFamily="18" charset="0"/>
                <a:cs typeface="Times New Roman" panose="02020603050405020304" pitchFamily="18" charset="0"/>
              </a:rPr>
              <a:t>Landmark</a:t>
            </a:r>
            <a:r>
              <a:rPr lang="tr-TR" sz="3500" b="1" dirty="0">
                <a:latin typeface="Times New Roman" panose="02020603050405020304" pitchFamily="18" charset="0"/>
                <a:cs typeface="Times New Roman" panose="02020603050405020304" pitchFamily="18" charset="0"/>
              </a:rPr>
              <a:t> </a:t>
            </a:r>
            <a:r>
              <a:rPr lang="tr-TR" sz="3500" b="1" dirty="0" err="1">
                <a:latin typeface="Times New Roman" panose="02020603050405020304" pitchFamily="18" charset="0"/>
                <a:cs typeface="Times New Roman" panose="02020603050405020304" pitchFamily="18" charset="0"/>
              </a:rPr>
              <a:t>Detection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6</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a:t>
            </a:r>
            <a:r>
              <a:rPr lang="tr-TR" sz="2400" b="1" dirty="0" err="1">
                <a:latin typeface="Times New Roman" panose="02020603050405020304" pitchFamily="18" charset="0"/>
                <a:cs typeface="Times New Roman" panose="02020603050405020304" pitchFamily="18" charset="0"/>
              </a:rPr>
              <a:t>Hand</a:t>
            </a: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Landmark</a:t>
            </a: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Detection</a:t>
            </a:r>
            <a:r>
              <a:rPr lang="tr-TR" sz="2400" dirty="0">
                <a:latin typeface="Times New Roman" panose="02020603050405020304" pitchFamily="18" charset="0"/>
                <a:cs typeface="Times New Roman" panose="02020603050405020304" pitchFamily="18" charset="0"/>
              </a:rPr>
              <a:t>" ifadesini </a:t>
            </a:r>
            <a:r>
              <a:rPr lang="tr-TR" sz="2400" dirty="0" err="1">
                <a:latin typeface="Times New Roman" panose="02020603050405020304" pitchFamily="18" charset="0"/>
                <a:cs typeface="Times New Roman" panose="02020603050405020304" pitchFamily="18" charset="0"/>
              </a:rPr>
              <a:t>Türkçe'ye</a:t>
            </a:r>
            <a:r>
              <a:rPr lang="tr-TR" sz="2400" dirty="0">
                <a:latin typeface="Times New Roman" panose="02020603050405020304" pitchFamily="18" charset="0"/>
                <a:cs typeface="Times New Roman" panose="02020603050405020304" pitchFamily="18" charset="0"/>
              </a:rPr>
              <a:t> çevirirken "El Yer İşareti Tespiti" veya "El İşaret Noktası Tespiti" şeklinde ifade edebiliriz.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Bu terim, bilgisayar görüşü ve yapay zeka alanında, bir görüntü veya video içindeki bir elin özel noktalarını (örneğin, parmak uçları, bilek, parmak eklemleri vb.) tanımlamak için kullanılır. </a:t>
            </a:r>
          </a:p>
          <a:p>
            <a:pPr marL="342900" indent="-342900" algn="just">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Bu, el hareketlerini izlemek, el işaretlerini algılamak veya el tabanlı etkileşimleri gerçekleştirmek gibi birçok uygulamada kullanılır.</a:t>
            </a:r>
          </a:p>
        </p:txBody>
      </p:sp>
      <p:pic>
        <p:nvPicPr>
          <p:cNvPr id="6" name="Resim 5">
            <a:extLst>
              <a:ext uri="{FF2B5EF4-FFF2-40B4-BE49-F238E27FC236}">
                <a16:creationId xmlns:a16="http://schemas.microsoft.com/office/drawing/2014/main" id="{74DC7058-5FAE-B539-AEAA-7308A596AD89}"/>
              </a:ext>
            </a:extLst>
          </p:cNvPr>
          <p:cNvPicPr>
            <a:picLocks noChangeAspect="1"/>
          </p:cNvPicPr>
          <p:nvPr/>
        </p:nvPicPr>
        <p:blipFill rotWithShape="1">
          <a:blip r:embed="rId3"/>
          <a:srcRect l="50000" t="12534" r="6100" b="14267"/>
          <a:stretch/>
        </p:blipFill>
        <p:spPr>
          <a:xfrm>
            <a:off x="6001512" y="918972"/>
            <a:ext cx="5352288" cy="5020056"/>
          </a:xfrm>
          <a:prstGeom prst="rect">
            <a:avLst/>
          </a:prstGeom>
        </p:spPr>
      </p:pic>
    </p:spTree>
    <p:extLst>
      <p:ext uri="{BB962C8B-B14F-4D97-AF65-F5344CB8AC3E}">
        <p14:creationId xmlns:p14="http://schemas.microsoft.com/office/powerpoint/2010/main" val="3823145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0385825" cy="572907"/>
          </a:xfrm>
        </p:spPr>
        <p:txBody>
          <a:bodyPr rtlCol="0">
            <a:normAutofit fontScale="90000"/>
          </a:bodyPr>
          <a:lstStyle/>
          <a:p>
            <a:pPr rtl="0"/>
            <a:r>
              <a:rPr lang="tr-TR" sz="4400" dirty="0"/>
              <a:t>Media </a:t>
            </a:r>
            <a:r>
              <a:rPr lang="tr-TR" sz="4400" dirty="0" err="1"/>
              <a:t>Pipe</a:t>
            </a:r>
            <a:r>
              <a:rPr lang="tr-TR" sz="4400" dirty="0"/>
              <a:t> Kütüphanesi-&gt;</a:t>
            </a:r>
            <a:r>
              <a:rPr lang="tr-TR" sz="4400" b="1" dirty="0">
                <a:latin typeface="Times New Roman" panose="02020603050405020304" pitchFamily="18" charset="0"/>
                <a:cs typeface="Times New Roman" panose="02020603050405020304" pitchFamily="18" charset="0"/>
              </a:rPr>
              <a:t> </a:t>
            </a:r>
            <a:r>
              <a:rPr lang="tr-TR" sz="4400" b="1" dirty="0" err="1">
                <a:latin typeface="Times New Roman" panose="02020603050405020304" pitchFamily="18" charset="0"/>
                <a:cs typeface="Times New Roman" panose="02020603050405020304" pitchFamily="18" charset="0"/>
              </a:rPr>
              <a:t>Face</a:t>
            </a:r>
            <a:r>
              <a:rPr lang="tr-TR" sz="4400" b="1" dirty="0">
                <a:latin typeface="Times New Roman" panose="02020603050405020304" pitchFamily="18" charset="0"/>
                <a:cs typeface="Times New Roman" panose="02020603050405020304" pitchFamily="18" charset="0"/>
              </a:rPr>
              <a:t> </a:t>
            </a:r>
            <a:r>
              <a:rPr lang="tr-TR" sz="4400" b="1" dirty="0" err="1">
                <a:latin typeface="Times New Roman" panose="02020603050405020304" pitchFamily="18" charset="0"/>
                <a:cs typeface="Times New Roman" panose="02020603050405020304" pitchFamily="18" charset="0"/>
              </a:rPr>
              <a:t>Detection</a:t>
            </a:r>
            <a:endParaRPr lang="tr-TR" sz="44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7</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sz="2400" b="1" dirty="0" err="1">
                <a:latin typeface="Times New Roman" panose="02020603050405020304" pitchFamily="18" charset="0"/>
                <a:cs typeface="Times New Roman" panose="02020603050405020304" pitchFamily="18" charset="0"/>
              </a:rPr>
              <a:t>Face</a:t>
            </a: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Detection</a:t>
            </a:r>
            <a:r>
              <a:rPr lang="tr-TR" sz="2400" dirty="0">
                <a:latin typeface="Times New Roman" panose="02020603050405020304" pitchFamily="18" charset="0"/>
                <a:cs typeface="Times New Roman" panose="02020603050405020304" pitchFamily="18" charset="0"/>
              </a:rPr>
              <a:t>: Yüz bölgesini tespit etmek için kullanılır.</a:t>
            </a:r>
          </a:p>
        </p:txBody>
      </p:sp>
      <p:pic>
        <p:nvPicPr>
          <p:cNvPr id="7" name="Resim 6">
            <a:extLst>
              <a:ext uri="{FF2B5EF4-FFF2-40B4-BE49-F238E27FC236}">
                <a16:creationId xmlns:a16="http://schemas.microsoft.com/office/drawing/2014/main" id="{7F9C7C3E-C9F5-0E1C-4DDC-70EE2537F21C}"/>
              </a:ext>
            </a:extLst>
          </p:cNvPr>
          <p:cNvPicPr>
            <a:picLocks noChangeAspect="1"/>
          </p:cNvPicPr>
          <p:nvPr/>
        </p:nvPicPr>
        <p:blipFill>
          <a:blip r:embed="rId3"/>
          <a:stretch>
            <a:fillRect/>
          </a:stretch>
        </p:blipFill>
        <p:spPr>
          <a:xfrm>
            <a:off x="1781175" y="1905000"/>
            <a:ext cx="9572625" cy="4953000"/>
          </a:xfrm>
          <a:prstGeom prst="rect">
            <a:avLst/>
          </a:prstGeom>
        </p:spPr>
      </p:pic>
    </p:spTree>
    <p:extLst>
      <p:ext uri="{BB962C8B-B14F-4D97-AF65-F5344CB8AC3E}">
        <p14:creationId xmlns:p14="http://schemas.microsoft.com/office/powerpoint/2010/main" val="2329748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1172210" cy="572907"/>
          </a:xfrm>
        </p:spPr>
        <p:txBody>
          <a:bodyPr rtlCol="0">
            <a:noAutofit/>
          </a:bodyPr>
          <a:lstStyle/>
          <a:p>
            <a:pPr rtl="0"/>
            <a:r>
              <a:rPr lang="tr-TR" sz="3500" dirty="0"/>
              <a:t>Media </a:t>
            </a:r>
            <a:r>
              <a:rPr lang="tr-TR" sz="3500" dirty="0" err="1"/>
              <a:t>Pipe</a:t>
            </a:r>
            <a:r>
              <a:rPr lang="tr-TR" sz="3500" dirty="0"/>
              <a:t> Kütüphanesi-&gt;</a:t>
            </a:r>
            <a:r>
              <a:rPr lang="tr-TR" sz="3500" b="1" i="0" dirty="0">
                <a:solidFill>
                  <a:srgbClr val="374151"/>
                </a:solidFill>
                <a:effectLst/>
                <a:latin typeface="Söhne"/>
              </a:rPr>
              <a:t> </a:t>
            </a:r>
            <a:r>
              <a:rPr lang="tr-TR" sz="3500" dirty="0" err="1"/>
              <a:t>Face</a:t>
            </a:r>
            <a:r>
              <a:rPr lang="tr-TR" sz="3500" dirty="0"/>
              <a:t> </a:t>
            </a:r>
            <a:r>
              <a:rPr lang="tr-TR" sz="3500" dirty="0" err="1"/>
              <a:t>Landmark</a:t>
            </a:r>
            <a:r>
              <a:rPr lang="tr-TR" sz="3500" dirty="0"/>
              <a:t> </a:t>
            </a:r>
            <a:r>
              <a:rPr lang="tr-TR" sz="3500" dirty="0" err="1"/>
              <a:t>Detection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8</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a:solidFill>
                  <a:srgbClr val="374151"/>
                </a:solidFill>
                <a:effectLst/>
                <a:latin typeface="Söhne"/>
              </a:rPr>
              <a:t>"</a:t>
            </a:r>
            <a:r>
              <a:rPr lang="tr-TR" b="1" i="0" dirty="0" err="1">
                <a:solidFill>
                  <a:srgbClr val="374151"/>
                </a:solidFill>
                <a:effectLst/>
                <a:latin typeface="Söhne"/>
              </a:rPr>
              <a:t>Face</a:t>
            </a:r>
            <a:r>
              <a:rPr lang="tr-TR" b="1" i="0" dirty="0">
                <a:solidFill>
                  <a:srgbClr val="374151"/>
                </a:solidFill>
                <a:effectLst/>
                <a:latin typeface="Söhne"/>
              </a:rPr>
              <a:t> </a:t>
            </a:r>
            <a:r>
              <a:rPr lang="tr-TR" b="1" i="0" dirty="0" err="1">
                <a:solidFill>
                  <a:srgbClr val="374151"/>
                </a:solidFill>
                <a:effectLst/>
                <a:latin typeface="Söhne"/>
              </a:rPr>
              <a:t>Landmark</a:t>
            </a:r>
            <a:r>
              <a:rPr lang="tr-TR" b="1" i="0" dirty="0">
                <a:solidFill>
                  <a:srgbClr val="374151"/>
                </a:solidFill>
                <a:effectLst/>
                <a:latin typeface="Söhne"/>
              </a:rPr>
              <a:t> </a:t>
            </a:r>
            <a:r>
              <a:rPr lang="tr-TR" b="1" i="0" dirty="0" err="1">
                <a:solidFill>
                  <a:srgbClr val="374151"/>
                </a:solidFill>
                <a:effectLst/>
                <a:latin typeface="Söhne"/>
              </a:rPr>
              <a:t>Detection</a:t>
            </a:r>
            <a:r>
              <a:rPr lang="tr-TR" b="0" i="0" dirty="0">
                <a:solidFill>
                  <a:srgbClr val="374151"/>
                </a:solidFill>
                <a:effectLst/>
                <a:latin typeface="Söhne"/>
              </a:rPr>
              <a:t>" ifadesini </a:t>
            </a:r>
            <a:r>
              <a:rPr lang="tr-TR" b="0" i="0" dirty="0" err="1">
                <a:solidFill>
                  <a:srgbClr val="374151"/>
                </a:solidFill>
                <a:effectLst/>
                <a:latin typeface="Söhne"/>
              </a:rPr>
              <a:t>Türkçe'ye</a:t>
            </a:r>
            <a:r>
              <a:rPr lang="tr-TR" b="0" i="0" dirty="0">
                <a:solidFill>
                  <a:srgbClr val="374151"/>
                </a:solidFill>
                <a:effectLst/>
                <a:latin typeface="Söhne"/>
              </a:rPr>
              <a:t> çevirirken "Yüz İşareti Tespiti" veya "Yüz </a:t>
            </a:r>
            <a:r>
              <a:rPr lang="tr-TR" b="0" i="0" dirty="0" err="1">
                <a:solidFill>
                  <a:srgbClr val="374151"/>
                </a:solidFill>
                <a:effectLst/>
                <a:latin typeface="Söhne"/>
              </a:rPr>
              <a:t>Landmark</a:t>
            </a:r>
            <a:r>
              <a:rPr lang="tr-TR" b="0" i="0" dirty="0">
                <a:solidFill>
                  <a:srgbClr val="374151"/>
                </a:solidFill>
                <a:effectLst/>
                <a:latin typeface="Söhne"/>
              </a:rPr>
              <a:t> Tespiti" şeklinde ifade edebiliriz. </a:t>
            </a:r>
          </a:p>
          <a:p>
            <a:pPr marL="342900" indent="-342900" algn="just">
              <a:buFont typeface="Arial" panose="020B0604020202020204" pitchFamily="34" charset="0"/>
              <a:buChar char="•"/>
            </a:pPr>
            <a:r>
              <a:rPr lang="tr-TR" b="0" i="0" dirty="0">
                <a:solidFill>
                  <a:srgbClr val="374151"/>
                </a:solidFill>
                <a:effectLst/>
                <a:latin typeface="Söhne"/>
              </a:rPr>
              <a:t>Bu terim, bir yüzün belirli noktalarını (</a:t>
            </a:r>
            <a:r>
              <a:rPr lang="tr-TR" b="0" i="0" dirty="0" err="1">
                <a:solidFill>
                  <a:srgbClr val="374151"/>
                </a:solidFill>
                <a:effectLst/>
                <a:latin typeface="Söhne"/>
              </a:rPr>
              <a:t>landmark</a:t>
            </a:r>
            <a:r>
              <a:rPr lang="tr-TR" b="0" i="0" dirty="0">
                <a:solidFill>
                  <a:srgbClr val="374151"/>
                </a:solidFill>
                <a:effectLst/>
                <a:latin typeface="Söhne"/>
              </a:rPr>
              <a:t>), genellikle gözler, burun, ağız gibi önemli yüz bölgelerinin köşe veya eklemlerini tanımlama işlemine atıfta bulunur. </a:t>
            </a:r>
          </a:p>
          <a:p>
            <a:pPr marL="342900" indent="-342900" algn="just">
              <a:buFont typeface="Arial" panose="020B0604020202020204" pitchFamily="34" charset="0"/>
              <a:buChar char="•"/>
            </a:pPr>
            <a:r>
              <a:rPr lang="tr-TR" b="0" i="0" dirty="0">
                <a:solidFill>
                  <a:srgbClr val="374151"/>
                </a:solidFill>
                <a:effectLst/>
                <a:latin typeface="Söhne"/>
              </a:rPr>
              <a:t>Bu yüz işaretleri, yüz analizi, yüz tanıma, duygusal analiz, yüz ifadesi tanıma ve benzeri uygulamalarda kullanılır. </a:t>
            </a:r>
          </a:p>
          <a:p>
            <a:pPr marL="342900" indent="-342900" algn="just">
              <a:buFont typeface="Arial" panose="020B0604020202020204" pitchFamily="34" charset="0"/>
              <a:buChar char="•"/>
            </a:pPr>
            <a:r>
              <a:rPr lang="tr-TR" b="0" i="0" dirty="0">
                <a:solidFill>
                  <a:srgbClr val="374151"/>
                </a:solidFill>
                <a:effectLst/>
                <a:latin typeface="Söhne"/>
              </a:rPr>
              <a:t>Yüz </a:t>
            </a:r>
            <a:r>
              <a:rPr lang="tr-TR" b="0" i="0" dirty="0" err="1">
                <a:solidFill>
                  <a:srgbClr val="374151"/>
                </a:solidFill>
                <a:effectLst/>
                <a:latin typeface="Söhne"/>
              </a:rPr>
              <a:t>landmark</a:t>
            </a:r>
            <a:r>
              <a:rPr lang="tr-TR" b="0" i="0" dirty="0">
                <a:solidFill>
                  <a:srgbClr val="374151"/>
                </a:solidFill>
                <a:effectLst/>
                <a:latin typeface="Söhne"/>
              </a:rPr>
              <a:t> tespiti, bir kişinin yüzünün temel özelliklerini anlamak ve analiz etmek için önemli bir bileşen olabilir.</a:t>
            </a:r>
            <a:endParaRPr lang="tr-TR" sz="2400" dirty="0">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68911042-B8F7-532E-CDAF-4CC29AF99938}"/>
              </a:ext>
            </a:extLst>
          </p:cNvPr>
          <p:cNvPicPr>
            <a:picLocks noChangeAspect="1"/>
          </p:cNvPicPr>
          <p:nvPr/>
        </p:nvPicPr>
        <p:blipFill>
          <a:blip r:embed="rId3"/>
          <a:stretch>
            <a:fillRect/>
          </a:stretch>
        </p:blipFill>
        <p:spPr>
          <a:xfrm>
            <a:off x="5629656" y="1103190"/>
            <a:ext cx="5486400" cy="4257675"/>
          </a:xfrm>
          <a:prstGeom prst="rect">
            <a:avLst/>
          </a:prstGeom>
        </p:spPr>
      </p:pic>
    </p:spTree>
    <p:extLst>
      <p:ext uri="{BB962C8B-B14F-4D97-AF65-F5344CB8AC3E}">
        <p14:creationId xmlns:p14="http://schemas.microsoft.com/office/powerpoint/2010/main" val="1069620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724134" y="214811"/>
            <a:ext cx="10559561" cy="572907"/>
          </a:xfrm>
        </p:spPr>
        <p:txBody>
          <a:bodyPr rtlCol="0">
            <a:normAutofit/>
          </a:bodyPr>
          <a:lstStyle/>
          <a:p>
            <a:pPr rtl="0"/>
            <a:r>
              <a:rPr lang="tr-TR" sz="3500" dirty="0"/>
              <a:t>Media </a:t>
            </a:r>
            <a:r>
              <a:rPr lang="tr-TR" sz="3500" dirty="0" err="1"/>
              <a:t>Pipe</a:t>
            </a:r>
            <a:r>
              <a:rPr lang="tr-TR" sz="3500" dirty="0"/>
              <a:t> Kütüphanesi-&gt;</a:t>
            </a:r>
            <a:r>
              <a:rPr lang="tr-TR" sz="3500" b="1" i="0" dirty="0">
                <a:solidFill>
                  <a:srgbClr val="374151"/>
                </a:solidFill>
                <a:effectLst/>
                <a:latin typeface="Söhne"/>
              </a:rPr>
              <a:t> </a:t>
            </a:r>
            <a:r>
              <a:rPr lang="tr-TR" sz="3500" dirty="0" err="1"/>
              <a:t>Gesture</a:t>
            </a:r>
            <a:r>
              <a:rPr lang="tr-TR" sz="3500" dirty="0"/>
              <a:t> </a:t>
            </a:r>
            <a:r>
              <a:rPr lang="tr-TR" sz="3500" dirty="0" err="1"/>
              <a:t>Recognition</a:t>
            </a:r>
            <a:endParaRPr lang="tr-TR" sz="3500" dirty="0"/>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9</a:t>
            </a:fld>
            <a:endParaRPr lang="tr-TR"/>
          </a:p>
        </p:txBody>
      </p:sp>
      <p:sp>
        <p:nvSpPr>
          <p:cNvPr id="17" name="İçerik Yer Tutucusu 3">
            <a:extLst>
              <a:ext uri="{FF2B5EF4-FFF2-40B4-BE49-F238E27FC236}">
                <a16:creationId xmlns:a16="http://schemas.microsoft.com/office/drawing/2014/main" id="{7984157E-84E7-1E2A-91D3-3069695E254F}"/>
              </a:ext>
            </a:extLst>
          </p:cNvPr>
          <p:cNvSpPr txBox="1">
            <a:spLocks/>
          </p:cNvSpPr>
          <p:nvPr/>
        </p:nvSpPr>
        <p:spPr>
          <a:xfrm>
            <a:off x="181824" y="1103190"/>
            <a:ext cx="5103408" cy="52531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tr-TR" b="0" i="0" dirty="0">
                <a:solidFill>
                  <a:srgbClr val="374151"/>
                </a:solidFill>
                <a:effectLst/>
                <a:latin typeface="Söhne"/>
              </a:rPr>
              <a:t>"</a:t>
            </a:r>
            <a:r>
              <a:rPr lang="tr-TR" b="1" i="0" dirty="0" err="1">
                <a:solidFill>
                  <a:srgbClr val="374151"/>
                </a:solidFill>
                <a:effectLst/>
                <a:latin typeface="Söhne"/>
              </a:rPr>
              <a:t>Gesture</a:t>
            </a:r>
            <a:r>
              <a:rPr lang="tr-TR" b="1" i="0" dirty="0">
                <a:solidFill>
                  <a:srgbClr val="374151"/>
                </a:solidFill>
                <a:effectLst/>
                <a:latin typeface="Söhne"/>
              </a:rPr>
              <a:t> </a:t>
            </a:r>
            <a:r>
              <a:rPr lang="tr-TR" b="1" i="0" dirty="0" err="1">
                <a:solidFill>
                  <a:srgbClr val="374151"/>
                </a:solidFill>
                <a:effectLst/>
                <a:latin typeface="Söhne"/>
              </a:rPr>
              <a:t>Recognition</a:t>
            </a:r>
            <a:r>
              <a:rPr lang="tr-TR" b="0" i="0" dirty="0">
                <a:solidFill>
                  <a:srgbClr val="374151"/>
                </a:solidFill>
                <a:effectLst/>
                <a:latin typeface="Söhne"/>
              </a:rPr>
              <a:t>" ifadesini </a:t>
            </a:r>
            <a:r>
              <a:rPr lang="tr-TR" b="0" i="0" dirty="0" err="1">
                <a:solidFill>
                  <a:srgbClr val="374151"/>
                </a:solidFill>
                <a:effectLst/>
                <a:latin typeface="Söhne"/>
              </a:rPr>
              <a:t>Türkçe'ye</a:t>
            </a:r>
            <a:r>
              <a:rPr lang="tr-TR" b="0" i="0" dirty="0">
                <a:solidFill>
                  <a:srgbClr val="374151"/>
                </a:solidFill>
                <a:effectLst/>
                <a:latin typeface="Söhne"/>
              </a:rPr>
              <a:t> çevirirken "İşaret Tanıma" veya "El Hareketi Tanıma" şeklinde ifade edebiliriz. </a:t>
            </a:r>
          </a:p>
          <a:p>
            <a:pPr marL="342900" indent="-342900" algn="just">
              <a:buFont typeface="Arial" panose="020B0604020202020204" pitchFamily="34" charset="0"/>
              <a:buChar char="•"/>
            </a:pPr>
            <a:r>
              <a:rPr lang="tr-TR" b="0" i="0" dirty="0">
                <a:solidFill>
                  <a:srgbClr val="374151"/>
                </a:solidFill>
                <a:effectLst/>
                <a:latin typeface="Söhne"/>
              </a:rPr>
              <a:t>Bu terim, insanların el, kol veya vücut hareketleri yoluyla iletişim kurmalarını veya belirli komutları vermek için kullanabilecekleri teknolojileri ifade eder. </a:t>
            </a:r>
          </a:p>
          <a:p>
            <a:pPr marL="342900" indent="-342900" algn="just">
              <a:buFont typeface="Arial" panose="020B0604020202020204" pitchFamily="34" charset="0"/>
              <a:buChar char="•"/>
            </a:pPr>
            <a:r>
              <a:rPr lang="tr-TR" b="0" i="0" dirty="0">
                <a:solidFill>
                  <a:srgbClr val="374151"/>
                </a:solidFill>
                <a:effectLst/>
                <a:latin typeface="Söhne"/>
              </a:rPr>
              <a:t>İşaret tanıma, özellikle kullanıcı arayüzleri, sanal gerçeklik, oyunlar ve otomasyon gibi birçok uygulama alanında kullanılır. </a:t>
            </a:r>
          </a:p>
          <a:p>
            <a:pPr marL="342900" indent="-342900" algn="just">
              <a:buFont typeface="Arial" panose="020B0604020202020204" pitchFamily="34" charset="0"/>
              <a:buChar char="•"/>
            </a:pPr>
            <a:r>
              <a:rPr lang="tr-TR" b="0" i="0" dirty="0">
                <a:solidFill>
                  <a:srgbClr val="374151"/>
                </a:solidFill>
                <a:effectLst/>
                <a:latin typeface="Söhne"/>
              </a:rPr>
              <a:t>Bu teknoloji, kullanıcıların jestlerini algılayarak bilgisayar sistemlerine veya cihazlara komutlar vermesine yardımcı olabilir.</a:t>
            </a:r>
            <a:endParaRPr lang="tr-TR" sz="2400" dirty="0">
              <a:latin typeface="Times New Roman" panose="02020603050405020304" pitchFamily="18" charset="0"/>
              <a:cs typeface="Times New Roman" panose="02020603050405020304" pitchFamily="18" charset="0"/>
            </a:endParaRPr>
          </a:p>
        </p:txBody>
      </p:sp>
      <p:pic>
        <p:nvPicPr>
          <p:cNvPr id="8" name="Resim 7">
            <a:extLst>
              <a:ext uri="{FF2B5EF4-FFF2-40B4-BE49-F238E27FC236}">
                <a16:creationId xmlns:a16="http://schemas.microsoft.com/office/drawing/2014/main" id="{C7763AA3-2613-C722-7DC7-54AF860CE97C}"/>
              </a:ext>
            </a:extLst>
          </p:cNvPr>
          <p:cNvPicPr>
            <a:picLocks noChangeAspect="1"/>
          </p:cNvPicPr>
          <p:nvPr/>
        </p:nvPicPr>
        <p:blipFill>
          <a:blip r:embed="rId3"/>
          <a:stretch>
            <a:fillRect/>
          </a:stretch>
        </p:blipFill>
        <p:spPr>
          <a:xfrm>
            <a:off x="5757862" y="1003935"/>
            <a:ext cx="5705475" cy="5124450"/>
          </a:xfrm>
          <a:prstGeom prst="rect">
            <a:avLst/>
          </a:prstGeom>
        </p:spPr>
      </p:pic>
    </p:spTree>
    <p:extLst>
      <p:ext uri="{BB962C8B-B14F-4D97-AF65-F5344CB8AC3E}">
        <p14:creationId xmlns:p14="http://schemas.microsoft.com/office/powerpoint/2010/main" val="3526205810"/>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5_TF89338750_Win32.potx" id="{7F167A53-1BFB-47B1-B18D-80965C855A21}" vid="{3E5DCE5D-3C45-4BA8-AE8E-27C7B8135B92}"/>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22722</TotalTime>
  <Words>4293</Words>
  <Application>Microsoft Office PowerPoint</Application>
  <PresentationFormat>Geniş ekran</PresentationFormat>
  <Paragraphs>465</Paragraphs>
  <Slides>48</Slides>
  <Notes>48</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48</vt:i4>
      </vt:variant>
    </vt:vector>
  </HeadingPairs>
  <TitlesOfParts>
    <vt:vector size="55" baseType="lpstr">
      <vt:lpstr>Arial</vt:lpstr>
      <vt:lpstr>Calibri</vt:lpstr>
      <vt:lpstr>Courier New</vt:lpstr>
      <vt:lpstr>Söhne</vt:lpstr>
      <vt:lpstr>Times New Roman</vt:lpstr>
      <vt:lpstr>Univers</vt:lpstr>
      <vt:lpstr>GradientUnivers</vt:lpstr>
      <vt:lpstr>GERÇEK ZAMANLI UYGULAMALARDAN SEÇME KONULAR</vt:lpstr>
      <vt:lpstr>Media Pipe Kütüphanesi</vt:lpstr>
      <vt:lpstr>Media Pipe Kütüphanesi</vt:lpstr>
      <vt:lpstr>Media Pipe Kütüphanesi</vt:lpstr>
      <vt:lpstr>Media Pipe Kütüphanesi-&gt; Selfie Segmentation </vt:lpstr>
      <vt:lpstr>Media Pipe Kütüphanesi-&gt; Hand Landmark Detection</vt:lpstr>
      <vt:lpstr>Media Pipe Kütüphanesi-&gt; Face Detection</vt:lpstr>
      <vt:lpstr>Media Pipe Kütüphanesi-&gt; Face Landmark Detection</vt:lpstr>
      <vt:lpstr>Media Pipe Kütüphanesi-&gt; Gesture Recognition</vt:lpstr>
      <vt:lpstr>Media Pipe Kütüphanesi-&gt; Interactive Segmentation</vt:lpstr>
      <vt:lpstr>Media Pipe Kütüphanesi-&gt; Pose Landmark Detection</vt:lpstr>
      <vt:lpstr>Örnek Uygulama-&gt;Object Detection-&gt; mediapipeapp1.py</vt:lpstr>
      <vt:lpstr>Örnek Uygulama-&gt;Object Detection-&gt; mediapipeapp1.py</vt:lpstr>
      <vt:lpstr>Örnek Uygulama-&gt;Object Detection-&gt; mediapipeapp1.py</vt:lpstr>
      <vt:lpstr>Örnek Uygulama-&gt;Real-time Object Detection-&gt; mediapipeapp2.py</vt:lpstr>
      <vt:lpstr>Örnek Uygulama-&gt;Real-time Object Detection-&gt;Re-Train-&gt; (object_detector_retrain.ipynb)</vt:lpstr>
      <vt:lpstr>Örnek Uygulama-&gt;Real-time Object Detection-&gt;Re-Train-&gt; (object_detector_retrain.ipynb)</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Detection-&gt;Re-Train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lpstr>Örnek Uygulama-&gt;Real-time Object Detection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BULANIK MANTIK</dc:title>
  <dc:creator>Abdulkadir Karacı</dc:creator>
  <cp:lastModifiedBy>Abdulkadir Karacı</cp:lastModifiedBy>
  <cp:revision>193</cp:revision>
  <dcterms:created xsi:type="dcterms:W3CDTF">2022-09-22T13:24:45Z</dcterms:created>
  <dcterms:modified xsi:type="dcterms:W3CDTF">2023-10-24T13:03:30Z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